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85" r:id="rId3"/>
    <p:sldId id="287" r:id="rId4"/>
    <p:sldId id="288" r:id="rId5"/>
    <p:sldId id="289" r:id="rId6"/>
    <p:sldId id="257" r:id="rId7"/>
    <p:sldId id="259" r:id="rId8"/>
    <p:sldId id="262" r:id="rId9"/>
    <p:sldId id="264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81" r:id="rId18"/>
    <p:sldId id="282" r:id="rId19"/>
    <p:sldId id="283" r:id="rId20"/>
    <p:sldId id="286" r:id="rId21"/>
    <p:sldId id="290" r:id="rId22"/>
    <p:sldId id="291" r:id="rId23"/>
    <p:sldId id="292" r:id="rId24"/>
    <p:sldId id="293" r:id="rId25"/>
    <p:sldId id="295" r:id="rId26"/>
    <p:sldId id="296" r:id="rId27"/>
    <p:sldId id="298" r:id="rId28"/>
    <p:sldId id="297" r:id="rId29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2A565-2D78-4FBA-A70A-FD2B883F6CD2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31D94-3405-4BC8-8C46-C1B53B89A06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8532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50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1704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689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2327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825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02199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772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3532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266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561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620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DC610-C989-497A-869A-16B3E0C33705}" type="datetimeFigureOut">
              <a:rPr lang="sk-SK" smtClean="0"/>
              <a:t>11. 12. 2019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7E322-3CC7-4BD8-A7F3-D16D6AC1B29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47567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8040" y="764391"/>
            <a:ext cx="9268496" cy="3125520"/>
          </a:xfrm>
        </p:spPr>
        <p:txBody>
          <a:bodyPr>
            <a:normAutofit/>
          </a:bodyPr>
          <a:lstStyle/>
          <a:p>
            <a:r>
              <a:rPr lang="hu-HU" sz="4800" b="1" dirty="0" smtClean="0"/>
              <a:t>4. </a:t>
            </a:r>
            <a:br>
              <a:rPr lang="hu-HU" sz="4800" b="1" dirty="0" smtClean="0"/>
            </a:br>
            <a:r>
              <a:rPr lang="sk-SK" sz="4800" b="1" dirty="0" smtClean="0"/>
              <a:t>Kodifikovaná norma </a:t>
            </a:r>
            <a:r>
              <a:rPr lang="sk-SK" sz="4800" b="1" dirty="0"/>
              <a:t>a </a:t>
            </a:r>
            <a:r>
              <a:rPr lang="sk-SK" sz="4800" b="1" dirty="0" smtClean="0"/>
              <a:t>reálne používanie jazyka. </a:t>
            </a:r>
            <a:br>
              <a:rPr lang="sk-SK" sz="4800" b="1" dirty="0" smtClean="0"/>
            </a:br>
            <a:r>
              <a:rPr lang="sk-SK" sz="4800" b="1" dirty="0" smtClean="0"/>
              <a:t>Jazyková </a:t>
            </a:r>
            <a:r>
              <a:rPr lang="sk-SK" sz="4800" b="1" dirty="0"/>
              <a:t>kultúra, jazyková </a:t>
            </a:r>
            <a:r>
              <a:rPr lang="sk-SK" sz="4800" b="1" dirty="0" smtClean="0"/>
              <a:t>ideológia</a:t>
            </a:r>
            <a:endParaRPr lang="sk-SK" sz="4800" b="1" dirty="0"/>
          </a:p>
        </p:txBody>
      </p:sp>
      <p:sp>
        <p:nvSpPr>
          <p:cNvPr id="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1524000" y="399997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endParaRPr lang="cs-CZ" altLang="hu-HU" sz="1200" dirty="0" smtClean="0"/>
          </a:p>
          <a:p>
            <a:r>
              <a:rPr lang="sk-SK" altLang="sk-SK" sz="2600" b="1" dirty="0" smtClean="0"/>
              <a:t>Vysokoškolské učebné materiály </a:t>
            </a:r>
            <a:endParaRPr lang="en-US" altLang="sk-SK" sz="2600" dirty="0" smtClean="0"/>
          </a:p>
          <a:p>
            <a:r>
              <a:rPr lang="sk-SK" altLang="sk-SK" sz="2600" b="1" i="1" dirty="0" smtClean="0"/>
              <a:t>Sociolingvistika v slovensko-maďarskom kontexte</a:t>
            </a:r>
          </a:p>
          <a:p>
            <a:r>
              <a:rPr lang="sk-SK" sz="2200" dirty="0" smtClean="0"/>
              <a:t>KEGA 001UJS-4/2018</a:t>
            </a:r>
          </a:p>
          <a:p>
            <a:r>
              <a:rPr lang="sk-SK" altLang="sk-SK" sz="2200" dirty="0" smtClean="0"/>
              <a:t>Pedagogická fakulta Univerzity J. </a:t>
            </a:r>
            <a:r>
              <a:rPr lang="sk-SK" altLang="sk-SK" sz="2200" dirty="0" err="1" smtClean="0"/>
              <a:t>Selyeho</a:t>
            </a:r>
            <a:endParaRPr lang="en-US" altLang="sk-SK" sz="2200" dirty="0" smtClean="0"/>
          </a:p>
          <a:p>
            <a:pPr>
              <a:lnSpc>
                <a:spcPct val="80000"/>
              </a:lnSpc>
            </a:pPr>
            <a:endParaRPr lang="hu-HU" altLang="hu-HU" sz="1200" dirty="0" smtClean="0"/>
          </a:p>
          <a:p>
            <a:pPr>
              <a:lnSpc>
                <a:spcPct val="80000"/>
              </a:lnSpc>
            </a:pPr>
            <a:endParaRPr lang="cs-CZ" altLang="hu-HU" sz="1200" dirty="0" smtClean="0"/>
          </a:p>
          <a:p>
            <a:pPr>
              <a:lnSpc>
                <a:spcPct val="80000"/>
              </a:lnSpc>
            </a:pPr>
            <a:endParaRPr lang="hu-HU" altLang="hu-HU" sz="1200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E453522D-EB37-44C1-AD0E-6034D67545A4}"/>
              </a:ext>
            </a:extLst>
          </p:cNvPr>
          <p:cNvSpPr txBox="1">
            <a:spLocks/>
          </p:cNvSpPr>
          <p:nvPr/>
        </p:nvSpPr>
        <p:spPr>
          <a:xfrm>
            <a:off x="7316418" y="5853812"/>
            <a:ext cx="3351582" cy="5830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u-HU" sz="2000" dirty="0" smtClean="0"/>
              <a:t>Szabolcs Simon, PhD.</a:t>
            </a:r>
            <a:endParaRPr lang="sk-SK" sz="2000" dirty="0"/>
          </a:p>
        </p:txBody>
      </p:sp>
      <p:pic>
        <p:nvPicPr>
          <p:cNvPr id="6" name="Obrázo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786342"/>
            <a:ext cx="317500" cy="47625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622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 smtClean="0">
                <a:latin typeface="+mn-lt"/>
                <a:cs typeface="Times New Roman" panose="02020603050405020304" pitchFamily="18" charset="0"/>
              </a:rPr>
              <a:t>Vývin teórie spisovného jazyka a jazykovej kultúry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1007533" y="1690688"/>
            <a:ext cx="9203267" cy="469064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sk-SK" b="1" dirty="0" smtClean="0">
                <a:latin typeface="+mj-lt"/>
                <a:cs typeface="Times New Roman" panose="02020603050405020304" pitchFamily="18" charset="0"/>
              </a:rPr>
              <a:t>Ideový zdroj teórie</a:t>
            </a:r>
          </a:p>
          <a:p>
            <a:pPr marL="719138">
              <a:buFont typeface="Wingdings" pitchFamily="2" charset="2"/>
              <a:buChar char="Ø"/>
            </a:pP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Pražsk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ý 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lingvistick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krúž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ok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(PLK)</a:t>
            </a:r>
            <a:endParaRPr lang="sk-SK" dirty="0" smtClean="0">
              <a:latin typeface="+mj-lt"/>
              <a:cs typeface="Times New Roman" panose="02020603050405020304" pitchFamily="18" charset="0"/>
            </a:endParaRPr>
          </a:p>
          <a:p>
            <a:pPr marL="719138">
              <a:buFont typeface="Wingdings" pitchFamily="2" charset="2"/>
              <a:buChar char="Ø"/>
            </a:pP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Pražská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škola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neupriamuje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len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na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štruktúru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ale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študuje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aj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jeho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spoločenské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funkcie</a:t>
            </a:r>
            <a:endParaRPr lang="sk-SK" dirty="0" smtClean="0">
              <a:latin typeface="+mj-lt"/>
              <a:cs typeface="Times New Roman" panose="02020603050405020304" pitchFamily="18" charset="0"/>
            </a:endParaRPr>
          </a:p>
          <a:p>
            <a:pPr marL="719138">
              <a:buFont typeface="Wingdings" pitchFamily="2" charset="2"/>
              <a:buChar char="Ø"/>
            </a:pPr>
            <a:r>
              <a:rPr lang="sk-SK" dirty="0" err="1" smtClean="0">
                <a:latin typeface="+mj-lt"/>
                <a:cs typeface="Times New Roman" panose="02020603050405020304" pitchFamily="18" charset="0"/>
              </a:rPr>
              <a:t>Z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meny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jazykovej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sociolingvistickej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situácii</a:t>
            </a:r>
            <a:endParaRPr lang="sk-SK" dirty="0" smtClean="0">
              <a:latin typeface="+mj-lt"/>
              <a:cs typeface="Times New Roman" panose="02020603050405020304" pitchFamily="18" charset="0"/>
            </a:endParaRPr>
          </a:p>
          <a:p>
            <a:pPr marL="719138">
              <a:buFont typeface="Wingdings" pitchFamily="2" charset="2"/>
              <a:buChar char="Ø"/>
            </a:pPr>
            <a:r>
              <a:rPr lang="sk-SK" dirty="0" smtClean="0">
                <a:latin typeface="+mj-lt"/>
                <a:cs typeface="Times New Roman" panose="02020603050405020304" pitchFamily="18" charset="0"/>
              </a:rPr>
              <a:t>Tri úseky:</a:t>
            </a:r>
          </a:p>
          <a:p>
            <a:pPr lvl="0"/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knižný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literárny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teda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obmedzený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na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písaný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. </a:t>
            </a:r>
          </a:p>
          <a:p>
            <a:pPr lvl="0"/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útvar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ktorý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uplatňuje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písaných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aj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hovorených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verejných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prejavoch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rozličných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komunikačných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sférach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je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útvar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ktorý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uplatňuje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verejných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prejavoch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aj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prejavoch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sfére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bežného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dorozumievania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(v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neformálnych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prejavoch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itchFamily="2" charset="2"/>
              <a:buChar char="Ø"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067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500597"/>
            <a:ext cx="10515600" cy="1325563"/>
          </a:xfrm>
        </p:spPr>
        <p:txBody>
          <a:bodyPr>
            <a:noAutofit/>
          </a:bodyPr>
          <a:lstStyle/>
          <a:p>
            <a:r>
              <a:rPr lang="sk-SK" sz="4000" b="1" dirty="0" err="1" smtClean="0">
                <a:latin typeface="+mn-lt"/>
                <a:cs typeface="Times New Roman" panose="02020603050405020304" pitchFamily="18" charset="0"/>
              </a:rPr>
              <a:t>O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kruh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javov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zahrnutých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do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extenzie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pojmu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jazyková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kultúra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872068" y="19610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>
                <a:latin typeface="+mj-lt"/>
                <a:cs typeface="Times New Roman" panose="02020603050405020304" pitchFamily="18" charset="0"/>
              </a:rPr>
              <a:t>Z hľadiska teórie je p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otreb</a:t>
            </a:r>
            <a:r>
              <a:rPr lang="sk-SK" dirty="0" err="1" smtClean="0">
                <a:latin typeface="+mj-lt"/>
                <a:cs typeface="Times New Roman" panose="02020603050405020304" pitchFamily="18" charset="0"/>
              </a:rPr>
              <a:t>né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explicitnejšie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uchopiť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okruh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javov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zahrnutých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do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extenzie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pojmu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jazyková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kultúra</a:t>
            </a:r>
            <a:endParaRPr lang="sk-SK" dirty="0" smtClean="0">
              <a:latin typeface="+mj-lt"/>
              <a:cs typeface="Times New Roman" panose="02020603050405020304" pitchFamily="18" charset="0"/>
            </a:endParaRPr>
          </a:p>
          <a:p>
            <a:pPr marL="355600" indent="0">
              <a:buNone/>
            </a:pPr>
            <a:r>
              <a:rPr lang="en-US" dirty="0" smtClean="0">
                <a:latin typeface="+mj-lt"/>
                <a:cs typeface="Times New Roman" panose="02020603050405020304" pitchFamily="18" charset="0"/>
              </a:rPr>
              <a:t>1.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jazykové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javy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týka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ich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jazyková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kultúra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vlastnom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zmysle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;</a:t>
            </a:r>
          </a:p>
          <a:p>
            <a:pPr marL="355600" indent="0">
              <a:buNone/>
            </a:pPr>
            <a:r>
              <a:rPr lang="en-US" dirty="0" smtClean="0">
                <a:latin typeface="+mj-lt"/>
                <a:cs typeface="Times New Roman" panose="02020603050405020304" pitchFamily="18" charset="0"/>
              </a:rPr>
              <a:t>2.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rečové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javy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javy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jazykových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prejavov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–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ide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o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kultúru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reči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k-SK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Obidva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druhy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ešte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diferencujú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:</a:t>
            </a:r>
          </a:p>
          <a:p>
            <a:pPr marL="355600" indent="0">
              <a:buNone/>
            </a:pPr>
            <a:r>
              <a:rPr lang="en-US" dirty="0" smtClean="0">
                <a:latin typeface="+mj-lt"/>
                <a:cs typeface="Times New Roman" panose="02020603050405020304" pitchFamily="18" charset="0"/>
              </a:rPr>
              <a:t>a)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kultúra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ako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stav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čiže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úroveň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reči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;</a:t>
            </a:r>
          </a:p>
          <a:p>
            <a:pPr marL="355600" indent="0">
              <a:buNone/>
            </a:pPr>
            <a:r>
              <a:rPr lang="en-US" dirty="0" smtClean="0">
                <a:latin typeface="+mj-lt"/>
                <a:cs typeface="Times New Roman" panose="02020603050405020304" pitchFamily="18" charset="0"/>
              </a:rPr>
              <a:t>b)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kultúra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ako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činnosť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, t. j.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pestovanie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kultivovanie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)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jazyka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reči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332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Komunikačný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prístup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k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spisovnému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jazyku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Výskumy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sk-SK" sz="2600" dirty="0" smtClean="0">
                <a:latin typeface="+mj-lt"/>
                <a:cs typeface="Times New Roman" panose="02020603050405020304" pitchFamily="18" charset="0"/>
              </a:rPr>
              <a:t>v tejto oblasti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sústredili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na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stratifikáciu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národného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jazyka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na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normu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z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komunikačného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pohľadu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sk-SK" sz="2600" dirty="0" smtClean="0">
                <a:latin typeface="+mj-lt"/>
                <a:cs typeface="Times New Roman" panose="02020603050405020304" pitchFamily="18" charset="0"/>
              </a:rPr>
              <a:t>J. Horecký:</a:t>
            </a:r>
          </a:p>
          <a:p>
            <a:pPr marL="449263" indent="0">
              <a:buNone/>
            </a:pP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1.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celonárodné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formy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:</a:t>
            </a:r>
          </a:p>
          <a:p>
            <a:pPr marL="449263" indent="0">
              <a:buNone/>
            </a:pPr>
            <a:r>
              <a:rPr lang="sk-SK" sz="2600" dirty="0" smtClean="0"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a)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spisovná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forma</a:t>
            </a:r>
          </a:p>
          <a:p>
            <a:pPr marL="449263" indent="0">
              <a:buNone/>
            </a:pPr>
            <a:r>
              <a:rPr lang="sk-SK" sz="2600" dirty="0" smtClean="0"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b)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štandardná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forma</a:t>
            </a:r>
          </a:p>
          <a:p>
            <a:pPr marL="449263" indent="0">
              <a:buNone/>
            </a:pPr>
            <a:r>
              <a:rPr lang="sk-SK" sz="2600" dirty="0" smtClean="0"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c)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subštandardná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forma</a:t>
            </a:r>
          </a:p>
          <a:p>
            <a:pPr marL="449263" indent="0">
              <a:buNone/>
            </a:pP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2.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nadnárečová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forma</a:t>
            </a:r>
          </a:p>
          <a:p>
            <a:pPr marL="449263" indent="0">
              <a:buNone/>
            </a:pP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3.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nárečová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forma</a:t>
            </a:r>
          </a:p>
          <a:p>
            <a:pPr marL="449263" indent="0">
              <a:buNone/>
            </a:pP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4.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umelecký</a:t>
            </a:r>
            <a:r>
              <a:rPr lang="en-US" sz="26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+mj-lt"/>
                <a:cs typeface="Times New Roman" panose="02020603050405020304" pitchFamily="18" charset="0"/>
              </a:rPr>
              <a:t>jazyk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790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66992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Budovanie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empirickej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bázy</a:t>
            </a:r>
            <a:r>
              <a:rPr lang="en-US" sz="40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teórie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838200" y="2130426"/>
            <a:ext cx="9762067" cy="2619375"/>
          </a:xfrm>
        </p:spPr>
        <p:txBody>
          <a:bodyPr>
            <a:normAutofit/>
          </a:bodyPr>
          <a:lstStyle/>
          <a:p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J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azykové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údaje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nestačí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len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zhromažďovať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ale je potrebné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aj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posúdiť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čo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je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spisovné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nespisovné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kultivované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nekultivované</a:t>
            </a:r>
            <a:endParaRPr lang="sk-SK" sz="2400" dirty="0" smtClean="0">
              <a:latin typeface="+mj-lt"/>
              <a:cs typeface="Times New Roman" panose="02020603050405020304" pitchFamily="18" charset="0"/>
            </a:endParaRPr>
          </a:p>
          <a:p>
            <a:endParaRPr lang="sk-SK" sz="24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V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tendencii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binárnemu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hodnoteniu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spisovné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: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nespisovné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– a v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tendencii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škálovému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hodnoteniu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prejavuje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protiklad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„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normativistického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“ a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komunikačného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aj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socioingvistického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prístupu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spisovnému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jazyku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531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05392"/>
            <a:ext cx="10515600" cy="1325563"/>
          </a:xfrm>
        </p:spPr>
        <p:txBody>
          <a:bodyPr>
            <a:normAutofit/>
          </a:bodyPr>
          <a:lstStyle/>
          <a:p>
            <a:r>
              <a:rPr lang="sk-SK" sz="4000" b="1" dirty="0" smtClean="0">
                <a:latin typeface="+mn-lt"/>
                <a:cs typeface="Times New Roman" panose="02020603050405020304" pitchFamily="18" charset="0"/>
              </a:rPr>
              <a:t>Reálne vs. ideálne a spisovný jazyk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931333" y="2248958"/>
            <a:ext cx="9677400" cy="3068108"/>
          </a:xfrm>
        </p:spPr>
        <p:txBody>
          <a:bodyPr>
            <a:normAutofit/>
          </a:bodyPr>
          <a:lstStyle/>
          <a:p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Funkcia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reálneho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spočíva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v tom,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že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vytvára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podmienky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praktického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života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kým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funkcia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ideálneho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je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vymaniť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človeka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z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tohto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života</a:t>
            </a:r>
            <a:endParaRPr lang="sk-SK" sz="24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Vytvorili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podmienky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na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vznik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fungovanie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dialektickej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opozície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reálneho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ideálneho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vzťahu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k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spisovnému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jazyku</a:t>
            </a:r>
            <a:endParaRPr lang="sk-SK" sz="24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Axiologický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ideál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spisovného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jazyka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sk-SK" sz="24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Dva modifikačné faktory</a:t>
            </a:r>
          </a:p>
          <a:p>
            <a:r>
              <a:rPr lang="sk-SK" sz="2400" dirty="0" err="1" smtClean="0">
                <a:latin typeface="+mj-lt"/>
                <a:cs typeface="Times New Roman" panose="02020603050405020304" pitchFamily="18" charset="0"/>
              </a:rPr>
              <a:t>D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ve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stratégie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kultivovania</a:t>
            </a:r>
            <a:r>
              <a:rPr lang="en-US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anose="02020603050405020304" pitchFamily="18" charset="0"/>
              </a:rPr>
              <a:t>používateľa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7084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90599" y="616999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sk-SK" sz="4000" b="1" dirty="0" smtClean="0">
                <a:latin typeface="+mn-lt"/>
                <a:cs typeface="Times New Roman" panose="02020603050405020304" pitchFamily="18" charset="0"/>
              </a:rPr>
              <a:t>Jazykovostratifické faktory</a:t>
            </a:r>
            <a:endParaRPr lang="en-US" sz="40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990599" y="1942562"/>
            <a:ext cx="9050867" cy="3526904"/>
          </a:xfrm>
        </p:spPr>
        <p:txBody>
          <a:bodyPr/>
          <a:lstStyle/>
          <a:p>
            <a:r>
              <a:rPr lang="sk-SK" dirty="0" smtClean="0">
                <a:latin typeface="+mj-lt"/>
                <a:cs typeface="Times New Roman" panose="02020603050405020304" pitchFamily="18" charset="0"/>
              </a:rPr>
              <a:t>Teória stratifikácie slovenčiny – od polovice 60. rokov minulého storočia</a:t>
            </a:r>
          </a:p>
          <a:p>
            <a:r>
              <a:rPr lang="sk-SK" dirty="0" smtClean="0">
                <a:latin typeface="+mj-lt"/>
                <a:cs typeface="Times New Roman" panose="02020603050405020304" pitchFamily="18" charset="0"/>
              </a:rPr>
              <a:t>Delenie národného jazyka – J. Horecký </a:t>
            </a:r>
          </a:p>
          <a:p>
            <a:r>
              <a:rPr lang="sk-SK" dirty="0" smtClean="0">
                <a:latin typeface="+mj-lt"/>
                <a:cs typeface="Times New Roman" panose="02020603050405020304" pitchFamily="18" charset="0"/>
              </a:rPr>
              <a:t>Koncepcia Š. Ondruša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390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 smtClean="0">
                <a:latin typeface="+mn-lt"/>
                <a:cs typeface="Times New Roman" panose="02020603050405020304" pitchFamily="18" charset="0"/>
              </a:rPr>
              <a:t>Sociálnokomunikačná (vertikálna) diferenciácia národného jazyka</a:t>
            </a:r>
            <a:endParaRPr lang="en-US" sz="4000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63095539"/>
              </p:ext>
            </p:extLst>
          </p:nvPr>
        </p:nvGraphicFramePr>
        <p:xfrm>
          <a:off x="1784401" y="2039723"/>
          <a:ext cx="7416825" cy="3934948"/>
        </p:xfrm>
        <a:graphic>
          <a:graphicData uri="http://schemas.openxmlformats.org/drawingml/2006/table">
            <a:tbl>
              <a:tblPr/>
              <a:tblGrid>
                <a:gridCol w="2472018"/>
                <a:gridCol w="2472018"/>
                <a:gridCol w="2472789"/>
              </a:tblGrid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Výrazové prostriedky</a:t>
                      </a:r>
                      <a:endParaRPr lang="en-US" sz="20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Verbálne správanie - formálne</a:t>
                      </a:r>
                      <a:endParaRPr lang="en-US" sz="20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b="1" dirty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Verbálne správanie - neformálne</a:t>
                      </a:r>
                      <a:endParaRPr lang="en-US" sz="2000" b="1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Vo vzťahu ku komunikačnej udalosti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oficiálnosť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neoficiálnosť</a:t>
                      </a:r>
                      <a:endParaRPr lang="en-US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vo vzťahu k textu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kultivovanosť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prirodzenosť</a:t>
                      </a:r>
                      <a:endParaRPr lang="en-US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vo vzťahu k recipientovi</a:t>
                      </a:r>
                      <a:endParaRPr lang="en-US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strojenosť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spontánnosť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vo vzťahu ku  kodifikovanej norme</a:t>
                      </a:r>
                      <a:endParaRPr lang="en-US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dôslednosť</a:t>
                      </a:r>
                      <a:endParaRPr lang="en-US" sz="200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000" dirty="0"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uvoľnenosť</a:t>
                      </a:r>
                      <a:endParaRPr lang="en-US" sz="2000" dirty="0">
                        <a:latin typeface="Times New Roman" pitchFamily="18" charset="0"/>
                        <a:ea typeface="Tahoma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46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Dynamika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stratifikačnej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+mn-lt"/>
                <a:cs typeface="Times New Roman" panose="02020603050405020304" pitchFamily="18" charset="0"/>
              </a:rPr>
              <a:t>štruktúry</a:t>
            </a:r>
            <a:r>
              <a:rPr lang="en-US" sz="40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+mn-lt"/>
                <a:cs typeface="Times New Roman" panose="02020603050405020304" pitchFamily="18" charset="0"/>
              </a:rPr>
              <a:t>slovenčiny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err="1" smtClean="0">
                <a:latin typeface="+mj-lt"/>
                <a:cs typeface="Times New Roman" panose="02020603050405020304" pitchFamily="18" charset="0"/>
              </a:rPr>
              <a:t>Funkčná</a:t>
            </a:r>
            <a:r>
              <a:rPr lang="en-US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latin typeface="+mj-lt"/>
                <a:cs typeface="Times New Roman" panose="02020603050405020304" pitchFamily="18" charset="0"/>
              </a:rPr>
              <a:t>medzivarietová</a:t>
            </a:r>
            <a:r>
              <a:rPr lang="en-US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u="sng" dirty="0" err="1" smtClean="0">
                <a:latin typeface="+mj-lt"/>
                <a:cs typeface="Times New Roman" panose="02020603050405020304" pitchFamily="18" charset="0"/>
              </a:rPr>
              <a:t>expanzia</a:t>
            </a:r>
            <a:endParaRPr lang="en-US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Táto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expanzia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spočíva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preberaní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komunikačných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funkcií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niektorej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z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variet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inou</a:t>
            </a:r>
            <a:r>
              <a:rPr lang="en-US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+mj-lt"/>
                <a:cs typeface="Times New Roman" panose="02020603050405020304" pitchFamily="18" charset="0"/>
              </a:rPr>
              <a:t>varietou</a:t>
            </a:r>
            <a:r>
              <a:rPr lang="sk-SK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r>
              <a:rPr lang="hu-HU" dirty="0" smtClean="0">
                <a:latin typeface="+mj-lt"/>
                <a:cs typeface="Times New Roman" panose="02020603050405020304" pitchFamily="18" charset="0"/>
              </a:rPr>
              <a:t>V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ústnej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komunikácii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rozhodujúcim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faktorom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voľbu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medzi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spisovnou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nárečovou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varietou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okrem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adresáta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komunikácie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miesto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na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osi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oficiálnosť-neoficiálnosť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endParaRPr lang="hu-HU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u="sng" dirty="0" err="1" smtClean="0">
                <a:latin typeface="+mj-lt"/>
                <a:cs typeface="Times New Roman" panose="02020603050405020304" pitchFamily="18" charset="0"/>
              </a:rPr>
              <a:t>Jazykovoštruktúrna</a:t>
            </a:r>
            <a:r>
              <a:rPr lang="hu-HU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u="sng" dirty="0" err="1" smtClean="0">
                <a:latin typeface="+mj-lt"/>
                <a:cs typeface="Times New Roman" panose="02020603050405020304" pitchFamily="18" charset="0"/>
              </a:rPr>
              <a:t>medzivarietová</a:t>
            </a:r>
            <a:r>
              <a:rPr lang="hu-HU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u="sng" dirty="0" err="1" smtClean="0">
                <a:latin typeface="+mj-lt"/>
                <a:cs typeface="Times New Roman" panose="02020603050405020304" pitchFamily="18" charset="0"/>
              </a:rPr>
              <a:t>expanzia</a:t>
            </a:r>
            <a:endParaRPr lang="hu-HU" u="sng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Dnes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slovenčine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ešte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stále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expanzívne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pôsobia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proti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sebe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nárečový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základ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104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619122"/>
            <a:ext cx="10515600" cy="1325563"/>
          </a:xfrm>
        </p:spPr>
        <p:txBody>
          <a:bodyPr>
            <a:normAutofit/>
          </a:bodyPr>
          <a:lstStyle/>
          <a:p>
            <a:r>
              <a:rPr lang="sk-SK" sz="4000" b="1" dirty="0" err="1" smtClean="0">
                <a:latin typeface="+mn-lt"/>
                <a:cs typeface="Times New Roman" panose="02020603050405020304" pitchFamily="18" charset="0"/>
              </a:rPr>
              <a:t>Sociolekty</a:t>
            </a:r>
            <a:endParaRPr lang="en-US" sz="40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9567333" cy="4351338"/>
          </a:xfrm>
        </p:spPr>
        <p:txBody>
          <a:bodyPr/>
          <a:lstStyle/>
          <a:p>
            <a:r>
              <a:rPr lang="hu-HU" u="sng" dirty="0" err="1" smtClean="0">
                <a:latin typeface="+mj-lt"/>
                <a:cs typeface="Times New Roman" panose="02020603050405020304" pitchFamily="18" charset="0"/>
              </a:rPr>
              <a:t>Expandovanie</a:t>
            </a:r>
            <a:r>
              <a:rPr lang="hu-HU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u="sng" dirty="0" err="1" smtClean="0">
                <a:latin typeface="+mj-lt"/>
                <a:cs typeface="Times New Roman" panose="02020603050405020304" pitchFamily="18" charset="0"/>
              </a:rPr>
              <a:t>sociolektov</a:t>
            </a:r>
            <a:endParaRPr lang="hu-HU" u="sng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Podľa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J.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Bosáka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sociolekty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formujú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rozličných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pracovných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sociálnych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záujmových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skupinách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ako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polovariety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prestupujú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rôznej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miere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ostatnými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varietami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národného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jazyka</a:t>
            </a:r>
            <a:endParaRPr lang="hu-HU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Kódovanie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informácie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aby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boli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prístupné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cieleným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recipientom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en-US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Tri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typy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sociolektov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profesionalizmy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slangizmy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argotizmy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. </a:t>
            </a:r>
            <a:endParaRPr lang="en-US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29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>
            <a:spLocks noGrp="1"/>
          </p:cNvSpPr>
          <p:nvPr>
            <p:ph sz="quarter" idx="1"/>
          </p:nvPr>
        </p:nvSpPr>
        <p:spPr>
          <a:xfrm>
            <a:off x="1075266" y="662516"/>
            <a:ext cx="9364133" cy="5543550"/>
          </a:xfrm>
        </p:spPr>
        <p:txBody>
          <a:bodyPr>
            <a:normAutofit fontScale="85000" lnSpcReduction="20000"/>
          </a:bodyPr>
          <a:lstStyle/>
          <a:p>
            <a:r>
              <a:rPr lang="hu-HU" sz="3100" u="sng" dirty="0" err="1" smtClean="0">
                <a:latin typeface="+mj-lt"/>
                <a:cs typeface="Times New Roman" panose="02020603050405020304" pitchFamily="18" charset="0"/>
              </a:rPr>
              <a:t>Profesionalizmy</a:t>
            </a:r>
            <a:r>
              <a:rPr lang="hu-HU" sz="3100" u="sng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sz="3100" u="sng" dirty="0" err="1" smtClean="0">
                <a:latin typeface="+mj-lt"/>
                <a:cs typeface="Times New Roman" panose="02020603050405020304" pitchFamily="18" charset="0"/>
              </a:rPr>
              <a:t>kolokvializmy</a:t>
            </a:r>
            <a:r>
              <a:rPr lang="hu-HU" sz="3100" u="sng" dirty="0" smtClean="0">
                <a:latin typeface="+mj-lt"/>
                <a:cs typeface="Times New Roman" panose="02020603050405020304" pitchFamily="18" charset="0"/>
              </a:rPr>
              <a:t> (</a:t>
            </a:r>
            <a:r>
              <a:rPr lang="hu-HU" sz="3100" u="sng" dirty="0" err="1" smtClean="0">
                <a:latin typeface="+mj-lt"/>
                <a:cs typeface="Times New Roman" panose="02020603050405020304" pitchFamily="18" charset="0"/>
              </a:rPr>
              <a:t>nespisovné</a:t>
            </a:r>
            <a:r>
              <a:rPr lang="hu-HU" sz="3100" u="sng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u="sng" dirty="0" err="1" smtClean="0">
                <a:latin typeface="+mj-lt"/>
                <a:cs typeface="Times New Roman" panose="02020603050405020304" pitchFamily="18" charset="0"/>
              </a:rPr>
              <a:t>výrazy</a:t>
            </a:r>
            <a:r>
              <a:rPr lang="hu-HU" sz="3100" u="sng" dirty="0" smtClean="0">
                <a:latin typeface="+mj-lt"/>
                <a:cs typeface="Times New Roman" panose="02020603050405020304" pitchFamily="18" charset="0"/>
              </a:rPr>
              <a:t>)</a:t>
            </a:r>
            <a:endParaRPr lang="en-US" sz="31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K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novším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profesionalizmom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a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kolokvializmom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možno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zaradiť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napr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.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pomenovania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</a:t>
            </a:r>
            <a:endParaRPr lang="en-US" sz="3100" dirty="0" smtClean="0">
              <a:latin typeface="+mj-lt"/>
              <a:cs typeface="Times New Roman" panose="02020603050405020304" pitchFamily="18" charset="0"/>
            </a:endParaRPr>
          </a:p>
          <a:p>
            <a:pPr marL="541338" lvl="0">
              <a:buFont typeface="Wingdings" pitchFamily="2" charset="2"/>
              <a:buChar char="Ø"/>
            </a:pP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Vzniknuté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univerbizáciou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cestovka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daňovák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bulvár,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výberovka</a:t>
            </a:r>
            <a:endParaRPr lang="en-US" sz="3100" i="1" dirty="0" smtClean="0">
              <a:latin typeface="+mj-lt"/>
              <a:cs typeface="Times New Roman" panose="02020603050405020304" pitchFamily="18" charset="0"/>
            </a:endParaRPr>
          </a:p>
          <a:p>
            <a:pPr marL="541338" lvl="0">
              <a:buFont typeface="Wingdings" pitchFamily="2" charset="2"/>
              <a:buChar char="Ø"/>
            </a:pP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Akronymické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slová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eseročka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esemeska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dévédé</a:t>
            </a:r>
            <a:endParaRPr lang="en-US" sz="3100" i="1" dirty="0" smtClean="0">
              <a:latin typeface="+mj-lt"/>
              <a:cs typeface="Times New Roman" panose="02020603050405020304" pitchFamily="18" charset="0"/>
            </a:endParaRPr>
          </a:p>
          <a:p>
            <a:pPr marL="541338" lvl="0">
              <a:buFont typeface="Wingdings" pitchFamily="2" charset="2"/>
              <a:buChar char="Ø"/>
            </a:pP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Sufixálne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odvodené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slová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singlista,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stánkar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sedák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trhovník</a:t>
            </a:r>
            <a:endParaRPr lang="en-US" sz="3100" i="1" dirty="0" smtClean="0">
              <a:latin typeface="+mj-lt"/>
              <a:cs typeface="Times New Roman" panose="02020603050405020304" pitchFamily="18" charset="0"/>
            </a:endParaRPr>
          </a:p>
          <a:p>
            <a:pPr marL="541338" lvl="0">
              <a:buFont typeface="Wingdings" pitchFamily="2" charset="2"/>
              <a:buChar char="Ø"/>
            </a:pP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Prefixálne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odvodené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slová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dodaniť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preobsadiť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predkapela</a:t>
            </a:r>
            <a:endParaRPr lang="en-US" sz="3100" i="1" dirty="0" smtClean="0">
              <a:latin typeface="+mj-lt"/>
              <a:cs typeface="Times New Roman" panose="02020603050405020304" pitchFamily="18" charset="0"/>
            </a:endParaRPr>
          </a:p>
          <a:p>
            <a:pPr marL="541338" lvl="0">
              <a:buFont typeface="Wingdings" pitchFamily="2" charset="2"/>
              <a:buChar char="Ø"/>
            </a:pP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Hybridné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kompozitá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alufólia,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hypoúver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ekovýchova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ekotechnika</a:t>
            </a:r>
            <a:endParaRPr lang="en-US" sz="3100" i="1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Osobitná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skupina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výrazov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ktoré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nespĺňajú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dve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kritériá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kritérium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nocionálnosti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a kritérium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úspornosti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.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Spĺňajú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funkciu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pričom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zastupujú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neexistujúce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termíny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alebo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širšie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opisy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významu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: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napr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.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špinavé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i="1" dirty="0" err="1" smtClean="0">
                <a:latin typeface="+mj-lt"/>
                <a:cs typeface="Times New Roman" panose="02020603050405020304" pitchFamily="18" charset="0"/>
              </a:rPr>
              <a:t>peniaze</a:t>
            </a:r>
            <a:r>
              <a:rPr lang="hu-HU" sz="3100" i="1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–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peniaze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získané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protizákonnou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činnosťou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endParaRPr lang="hu-HU" sz="3100" u="sng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sz="3100" u="sng" dirty="0" err="1" smtClean="0">
                <a:latin typeface="+mj-lt"/>
                <a:cs typeface="Times New Roman" panose="02020603050405020304" pitchFamily="18" charset="0"/>
              </a:rPr>
              <a:t>Slangizmy</a:t>
            </a:r>
            <a:endParaRPr lang="en-US" sz="3100" dirty="0" smtClean="0">
              <a:latin typeface="+mj-lt"/>
              <a:cs typeface="Times New Roman" panose="02020603050405020304" pitchFamily="18" charset="0"/>
            </a:endParaRPr>
          </a:p>
          <a:p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Vyjadrujú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expresívny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emocionálny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vzťah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k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pomenovaným</a:t>
            </a:r>
            <a:r>
              <a:rPr lang="hu-HU" sz="31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sz="3100" dirty="0" err="1" smtClean="0">
                <a:latin typeface="+mj-lt"/>
                <a:cs typeface="Times New Roman" panose="02020603050405020304" pitchFamily="18" charset="0"/>
              </a:rPr>
              <a:t>javom</a:t>
            </a:r>
            <a:endParaRPr lang="en-US" sz="3100" dirty="0" smtClean="0">
              <a:latin typeface="+mj-lt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4656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63600" y="788459"/>
            <a:ext cx="10515600" cy="1325563"/>
          </a:xfrm>
        </p:spPr>
        <p:txBody>
          <a:bodyPr/>
          <a:lstStyle/>
          <a:p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A </a:t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Vstup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do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problematiky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63600" y="2248959"/>
            <a:ext cx="10515600" cy="2805642"/>
          </a:xfrm>
        </p:spPr>
        <p:txBody>
          <a:bodyPr/>
          <a:lstStyle/>
          <a:p>
            <a:r>
              <a:rPr lang="sk-SK" b="1" dirty="0"/>
              <a:t>Aký je vzťah kodifikovanej normy a reálneho používania jazyka</a:t>
            </a:r>
            <a:r>
              <a:rPr lang="sk-SK" b="1" dirty="0" smtClean="0"/>
              <a:t>?</a:t>
            </a:r>
          </a:p>
          <a:p>
            <a:r>
              <a:rPr lang="sk-SK" b="1" dirty="0" smtClean="0"/>
              <a:t>Typy normovania a vzťah normy a kodifikácie</a:t>
            </a:r>
          </a:p>
          <a:p>
            <a:r>
              <a:rPr lang="hu-HU" b="1" dirty="0" err="1" smtClean="0"/>
              <a:t>Charakter</a:t>
            </a:r>
            <a:r>
              <a:rPr lang="hu-HU" b="1" dirty="0" smtClean="0"/>
              <a:t> a </a:t>
            </a:r>
            <a:r>
              <a:rPr lang="hu-HU" b="1" dirty="0" err="1" smtClean="0"/>
              <a:t>druhy</a:t>
            </a:r>
            <a:r>
              <a:rPr lang="hu-HU" b="1" dirty="0" smtClean="0"/>
              <a:t> </a:t>
            </a:r>
            <a:r>
              <a:rPr lang="hu-HU" b="1" dirty="0" err="1" smtClean="0"/>
              <a:t>jazykových</a:t>
            </a:r>
            <a:r>
              <a:rPr lang="hu-HU" b="1" dirty="0" smtClean="0"/>
              <a:t> </a:t>
            </a:r>
            <a:r>
              <a:rPr lang="hu-HU" b="1" dirty="0" err="1" smtClean="0"/>
              <a:t>ideológií</a:t>
            </a:r>
            <a:endParaRPr lang="hu-HU" b="1" dirty="0" smtClean="0"/>
          </a:p>
          <a:p>
            <a:r>
              <a:rPr lang="sk-SK" b="1" dirty="0"/>
              <a:t>Vývin teórie spisovného jazyka a jazykovej </a:t>
            </a:r>
            <a:r>
              <a:rPr lang="sk-SK" b="1" dirty="0" smtClean="0"/>
              <a:t>kultúry</a:t>
            </a:r>
          </a:p>
          <a:p>
            <a:r>
              <a:rPr lang="en-US" b="1" dirty="0" err="1"/>
              <a:t>Komunikačný</a:t>
            </a:r>
            <a:r>
              <a:rPr lang="en-US" b="1" dirty="0"/>
              <a:t> </a:t>
            </a:r>
            <a:r>
              <a:rPr lang="en-US" b="1" dirty="0" err="1"/>
              <a:t>prístup</a:t>
            </a:r>
            <a:r>
              <a:rPr lang="en-US" b="1" dirty="0"/>
              <a:t> k </a:t>
            </a:r>
            <a:r>
              <a:rPr lang="en-US" b="1" dirty="0" err="1"/>
              <a:t>spisovnému</a:t>
            </a:r>
            <a:r>
              <a:rPr lang="en-US" b="1" dirty="0"/>
              <a:t> </a:t>
            </a:r>
            <a:r>
              <a:rPr lang="en-US" b="1" dirty="0" err="1" smtClean="0"/>
              <a:t>jazyku</a:t>
            </a:r>
            <a:endParaRPr lang="hu-HU" b="1" dirty="0" smtClean="0"/>
          </a:p>
        </p:txBody>
      </p:sp>
    </p:spTree>
    <p:extLst>
      <p:ext uri="{BB962C8B-B14F-4D97-AF65-F5344CB8AC3E}">
        <p14:creationId xmlns:p14="http://schemas.microsoft.com/office/powerpoint/2010/main" val="116478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084793"/>
            <a:ext cx="10515600" cy="1325563"/>
          </a:xfrm>
        </p:spPr>
        <p:txBody>
          <a:bodyPr/>
          <a:lstStyle/>
          <a:p>
            <a:r>
              <a:rPr lang="hu-HU" b="1" dirty="0" err="1">
                <a:solidFill>
                  <a:schemeClr val="accent1">
                    <a:lumMod val="75000"/>
                  </a:schemeClr>
                </a:solidFill>
              </a:rPr>
              <a:t>Časť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B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u-HU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b="1" dirty="0" err="1" smtClean="0">
                <a:solidFill>
                  <a:schemeClr val="accent1">
                    <a:lumMod val="75000"/>
                  </a:schemeClr>
                </a:solidFill>
              </a:rPr>
              <a:t>Výskumy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2545293"/>
            <a:ext cx="10016067" cy="2348442"/>
          </a:xfrm>
        </p:spPr>
        <p:txBody>
          <a:bodyPr>
            <a:noAutofit/>
          </a:bodyPr>
          <a:lstStyle/>
          <a:p>
            <a:r>
              <a:rPr lang="sk-SK" sz="2000" dirty="0">
                <a:latin typeface="+mj-lt"/>
              </a:rPr>
              <a:t>LANSTYÁK István 2017: Novšie jazykové ideológie týkajúce sa používania viacerých jazykov. </a:t>
            </a:r>
            <a:r>
              <a:rPr lang="sk-SK" sz="2000" dirty="0" smtClean="0">
                <a:latin typeface="+mj-lt"/>
              </a:rPr>
              <a:t>   IN</a:t>
            </a:r>
            <a:r>
              <a:rPr lang="sk-SK" sz="2000" dirty="0">
                <a:latin typeface="+mj-lt"/>
              </a:rPr>
              <a:t>: Jazyky a jazykové ideológie v kontexte viacjazyčnosti na Slovensku. Bratislava: FF UK. 9 – 37.</a:t>
            </a:r>
          </a:p>
          <a:p>
            <a:r>
              <a:rPr lang="sk-SK" sz="2000" dirty="0">
                <a:latin typeface="+mj-lt"/>
              </a:rPr>
              <a:t>LANSTYÁK </a:t>
            </a:r>
            <a:r>
              <a:rPr lang="sk-SK" sz="2000" dirty="0" err="1">
                <a:latin typeface="+mj-lt"/>
              </a:rPr>
              <a:t>István</a:t>
            </a:r>
            <a:r>
              <a:rPr lang="sk-SK" sz="2000" dirty="0">
                <a:latin typeface="+mj-lt"/>
              </a:rPr>
              <a:t> 2017: Jazykové ideológie. Všeobecné otázky a glosár. IN: Jazyky a jazykové ideológie v kontexte viacjazyčnosti na Slovensku. Bratislava: FF UK. 251 – 307.</a:t>
            </a:r>
          </a:p>
          <a:p>
            <a:r>
              <a:rPr lang="sk-SK" sz="2000" dirty="0" smtClean="0">
                <a:latin typeface="+mj-lt"/>
                <a:cs typeface="Times New Roman" panose="02020603050405020304" pitchFamily="18" charset="0"/>
              </a:rPr>
              <a:t>MOLNÁR SATINSKÁ 2017: </a:t>
            </a:r>
            <a:r>
              <a:rPr lang="sk-SK" sz="2000" dirty="0">
                <a:latin typeface="+mj-lt"/>
                <a:cs typeface="Times New Roman" panose="02020603050405020304" pitchFamily="18" charset="0"/>
              </a:rPr>
              <a:t>Lucia: Jazyková norma z hľadiska konfliktu predstáv o jazyku Bratislavy a vidieka. In: Jazyk a jazykoveda v pohybe II. Bratislava: </a:t>
            </a:r>
            <a:r>
              <a:rPr lang="sk-SK" sz="2000" dirty="0" smtClean="0">
                <a:latin typeface="+mj-lt"/>
                <a:cs typeface="Times New Roman" panose="02020603050405020304" pitchFamily="18" charset="0"/>
              </a:rPr>
              <a:t>VEDA. 217-223</a:t>
            </a:r>
            <a:r>
              <a:rPr lang="sk-SK" sz="2000" dirty="0">
                <a:latin typeface="+mj-lt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4198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13858"/>
            <a:ext cx="10515600" cy="896408"/>
          </a:xfrm>
        </p:spPr>
        <p:txBody>
          <a:bodyPr>
            <a:normAutofit/>
          </a:bodyPr>
          <a:lstStyle/>
          <a:p>
            <a:r>
              <a:rPr lang="sk-SK" sz="4000" b="1" dirty="0">
                <a:latin typeface="+mn-lt"/>
                <a:cs typeface="Times New Roman" pitchFamily="18" charset="0"/>
              </a:rPr>
              <a:t>Jazykové ideológie a ich </a:t>
            </a:r>
            <a:r>
              <a:rPr lang="sk-SK" sz="4000" b="1" dirty="0" smtClean="0">
                <a:latin typeface="+mn-lt"/>
                <a:cs typeface="Times New Roman" pitchFamily="18" charset="0"/>
              </a:rPr>
              <a:t>charakter</a:t>
            </a:r>
            <a:endParaRPr lang="hu-HU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14400" y="1857364"/>
            <a:ext cx="9719733" cy="4429156"/>
          </a:xfrm>
        </p:spPr>
        <p:txBody>
          <a:bodyPr>
            <a:noAutofit/>
          </a:bodyPr>
          <a:lstStyle/>
          <a:p>
            <a:r>
              <a:rPr lang="sk-SK" sz="2000" dirty="0">
                <a:latin typeface="+mj-lt"/>
              </a:rPr>
              <a:t>Jazykové ideológie sú myšlienky, resp. myšlienkové systémy týkajúce sa jazyka v najširšom zmysle slova a verbálnej komunikácie vôbec, zahŕňajúce medzi inými aj myšlienky o jazyku ako o abstraktnom systéme a o jeho jednotlivostiach (napr. </a:t>
            </a:r>
            <a:r>
              <a:rPr lang="sk-SK" sz="2000" dirty="0" smtClean="0">
                <a:latin typeface="+mj-lt"/>
              </a:rPr>
              <a:t>o jednotlivých </a:t>
            </a:r>
            <a:r>
              <a:rPr lang="sk-SK" sz="2000" dirty="0">
                <a:latin typeface="+mj-lt"/>
              </a:rPr>
              <a:t>slovách, </a:t>
            </a:r>
            <a:r>
              <a:rPr lang="sk-SK" sz="2000" dirty="0" smtClean="0">
                <a:latin typeface="+mj-lt"/>
              </a:rPr>
              <a:t>o gramatických </a:t>
            </a:r>
            <a:r>
              <a:rPr lang="sk-SK" sz="2000" dirty="0">
                <a:latin typeface="+mj-lt"/>
              </a:rPr>
              <a:t>štruktúrach</a:t>
            </a:r>
            <a:r>
              <a:rPr lang="sk-SK" sz="2000" dirty="0" smtClean="0">
                <a:latin typeface="+mj-lt"/>
              </a:rPr>
              <a:t>)</a:t>
            </a:r>
            <a:endParaRPr lang="sk-SK" sz="2000" dirty="0">
              <a:latin typeface="+mj-lt"/>
            </a:endParaRPr>
          </a:p>
          <a:p>
            <a:r>
              <a:rPr lang="sk-SK" sz="2000" dirty="0">
                <a:latin typeface="+mj-lt"/>
              </a:rPr>
              <a:t>o spôsobe fungovania jazyka ako takého všeobecne alebo </a:t>
            </a:r>
            <a:r>
              <a:rPr lang="sk-SK" sz="2000" dirty="0" smtClean="0">
                <a:latin typeface="+mj-lt"/>
              </a:rPr>
              <a:t>konkrétnych </a:t>
            </a:r>
            <a:r>
              <a:rPr lang="sk-SK" sz="2000" dirty="0">
                <a:latin typeface="+mj-lt"/>
              </a:rPr>
              <a:t>jazykov v jednotlivých jazykových či rečových spoločenstvách</a:t>
            </a:r>
          </a:p>
          <a:p>
            <a:r>
              <a:rPr lang="sk-SK" sz="2000" dirty="0">
                <a:latin typeface="+mj-lt"/>
              </a:rPr>
              <a:t>o verbálnom správaní hovoriacich, o vzťahu niektorého konkrétneho jazyka k iným jazykom, o funkciách jazyka ako takého i jeho jednotlivých variet, ale aj o funkciách, účelnosti, „správnosti“  jednotlivých jazykových prostriedkov, o jazykovej  situácii v konkrétnych spoločenstvách a pod. </a:t>
            </a:r>
          </a:p>
          <a:p>
            <a:r>
              <a:rPr lang="sk-SK" sz="2000" dirty="0">
                <a:latin typeface="+mj-lt"/>
              </a:rPr>
              <a:t>Ponímanie jazykových ideológií v literatúre sa líši podľa toho, ktoré z myšlienok, resp. myšlienkových systémov týkajúcich sa jazyka jednotliví autori považujú za jazykové ideológie. 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0477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36134" y="777335"/>
            <a:ext cx="9364133" cy="5521865"/>
          </a:xfrm>
        </p:spPr>
        <p:txBody>
          <a:bodyPr>
            <a:noAutofit/>
          </a:bodyPr>
          <a:lstStyle/>
          <a:p>
            <a:r>
              <a:rPr lang="sk-SK" sz="2000" dirty="0">
                <a:latin typeface="+mj-lt"/>
              </a:rPr>
              <a:t>V najširšom poňatí patria k jazykovým ideológiám akékoľvek presvedčenia týkajúce sa jazyka, či sa využívajú ako prostriedok získania, udržania a posilnenia nadvlády jednej spoločenskej vrstvy  alebo skupiny nad druhou alebo nie, či majú interpretačnú, </a:t>
            </a:r>
            <a:r>
              <a:rPr lang="sk-SK" sz="2000" dirty="0" err="1">
                <a:latin typeface="+mj-lt"/>
              </a:rPr>
              <a:t>odôvodňovaciu</a:t>
            </a:r>
            <a:r>
              <a:rPr lang="sk-SK" sz="2000" dirty="0">
                <a:latin typeface="+mj-lt"/>
              </a:rPr>
              <a:t> a </a:t>
            </a:r>
            <a:r>
              <a:rPr lang="sk-SK" sz="2000" dirty="0" err="1">
                <a:latin typeface="+mj-lt"/>
              </a:rPr>
              <a:t>legitimizačnú</a:t>
            </a:r>
            <a:r>
              <a:rPr lang="sk-SK" sz="2000" dirty="0">
                <a:latin typeface="+mj-lt"/>
              </a:rPr>
              <a:t> funkciu, alebo nie. </a:t>
            </a:r>
          </a:p>
          <a:p>
            <a:r>
              <a:rPr lang="sk-SK" sz="2000" dirty="0">
                <a:latin typeface="+mj-lt"/>
              </a:rPr>
              <a:t>V tomto zmysle akékoľvek </a:t>
            </a:r>
            <a:r>
              <a:rPr lang="sk-SK" sz="2000" dirty="0" err="1">
                <a:latin typeface="+mj-lt"/>
              </a:rPr>
              <a:t>metajazykové</a:t>
            </a:r>
            <a:r>
              <a:rPr lang="sk-SK" sz="2000" dirty="0">
                <a:latin typeface="+mj-lt"/>
              </a:rPr>
              <a:t> výroky predstavujú empirický materiál pre  výskum jazykových ideológií, ba dokonca bádatelia rátajú aj s ideológiami, ktoré hovoriaci nikdy  neartikulujú a ani si ich </a:t>
            </a:r>
            <a:r>
              <a:rPr lang="sk-SK" sz="2000" dirty="0" smtClean="0">
                <a:latin typeface="+mj-lt"/>
              </a:rPr>
              <a:t>neuvedomujú </a:t>
            </a:r>
            <a:r>
              <a:rPr lang="sk-SK" sz="2000" dirty="0">
                <a:latin typeface="+mj-lt"/>
              </a:rPr>
              <a:t>– takéto „ideológie” bádatelia vydedukujú z celkového verbálneho správania hovoriacich (nie z ich </a:t>
            </a:r>
            <a:r>
              <a:rPr lang="sk-SK" sz="2000" dirty="0" err="1">
                <a:latin typeface="+mj-lt"/>
              </a:rPr>
              <a:t>metajazykových</a:t>
            </a:r>
            <a:r>
              <a:rPr lang="sk-SK" sz="2000" dirty="0">
                <a:latin typeface="+mj-lt"/>
              </a:rPr>
              <a:t> výrokov). </a:t>
            </a:r>
          </a:p>
          <a:p>
            <a:r>
              <a:rPr lang="sk-SK" sz="2000" dirty="0">
                <a:latin typeface="+mj-lt"/>
              </a:rPr>
              <a:t>Takýto druh výskumu vlastne spadá do oblasti ľudovej lingvistiky, ktorá vznikla ešte v období, keď sa myšlienky o jazyku neskúmali ako ideológie</a:t>
            </a:r>
            <a:r>
              <a:rPr lang="sk-SK" sz="2000" dirty="0" smtClean="0">
                <a:latin typeface="+mj-lt"/>
              </a:rPr>
              <a:t>.</a:t>
            </a:r>
          </a:p>
          <a:p>
            <a:r>
              <a:rPr lang="sk-SK" sz="2000" dirty="0">
                <a:latin typeface="+mj-lt"/>
                <a:cs typeface="Times New Roman" pitchFamily="18" charset="0"/>
              </a:rPr>
              <a:t>Jazykové  ideológie  sú  organickou  súčasťou  kultúry  každého  jazykového,  resp.  rečového spoločenstva  a  silne  ovplyvňujú  názory  ľudí  na  konkrétnosti  týkajúce  sa  jazykov,  resp.  jazykových javov; spolu s tým ovplyvňujú jazykové správanie hovoriacich, ako aj interpretáciu ich správania inými hovoriacimi.  </a:t>
            </a:r>
          </a:p>
          <a:p>
            <a:r>
              <a:rPr lang="sk-SK" sz="2000" dirty="0">
                <a:latin typeface="+mj-lt"/>
                <a:cs typeface="Times New Roman" pitchFamily="18" charset="0"/>
              </a:rPr>
              <a:t>K jazykovej  charakteristike  každého  jazykového,  resp.  rečového  spoločenstva nevyhnutne patrí aspoň krátky výpočet dominantných aj opozičných jazykových (a aj iných) ideológií typických pre dané spoločenstvo.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4012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33986" y="1041916"/>
            <a:ext cx="8849813" cy="5043510"/>
          </a:xfrm>
        </p:spPr>
        <p:txBody>
          <a:bodyPr>
            <a:normAutofit/>
          </a:bodyPr>
          <a:lstStyle/>
          <a:p>
            <a:r>
              <a:rPr lang="sk-SK" sz="2000" dirty="0" smtClean="0">
                <a:latin typeface="+mj-lt"/>
                <a:cs typeface="Times New Roman" pitchFamily="18" charset="0"/>
              </a:rPr>
              <a:t>Keďže </a:t>
            </a:r>
            <a:r>
              <a:rPr lang="sk-SK" sz="2000" dirty="0">
                <a:latin typeface="+mj-lt"/>
                <a:cs typeface="Times New Roman" pitchFamily="18" charset="0"/>
              </a:rPr>
              <a:t>jazykové správanie hovoriacich je „zodpovedné“ za jazykové zmeny, jazykové ideológie majú cez ovplyvňovanie jazykového správania vplyv aj na jazykové zmeny. </a:t>
            </a:r>
          </a:p>
          <a:p>
            <a:r>
              <a:rPr lang="sk-SK" sz="2000" dirty="0">
                <a:latin typeface="+mj-lt"/>
                <a:cs typeface="Times New Roman" pitchFamily="18" charset="0"/>
              </a:rPr>
              <a:t>To znamená, že k pochopeniu toho, prečo došlo k niektorým jazykovým zmenám, je dôležité poznať jazykové (a aj iné) ideológie jednotlivých skupín hovoriacich.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4458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>
                <a:latin typeface="+mn-lt"/>
                <a:cs typeface="Times New Roman" pitchFamily="18" charset="0"/>
              </a:rPr>
              <a:t>Jazykové ideológie a ich druhy</a:t>
            </a:r>
            <a:endParaRPr lang="hu-HU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30310" y="1690689"/>
            <a:ext cx="9151886" cy="4764078"/>
          </a:xfrm>
        </p:spPr>
        <p:txBody>
          <a:bodyPr>
            <a:normAutofit/>
          </a:bodyPr>
          <a:lstStyle/>
          <a:p>
            <a:r>
              <a:rPr lang="sk-SK" sz="2000" dirty="0">
                <a:latin typeface="+mj-lt"/>
                <a:cs typeface="Times New Roman" pitchFamily="18" charset="0"/>
              </a:rPr>
              <a:t>Jazykové ideológie, ktoré figurujú v glosári, je možné rozdeliť do viacerých skupín; napríklad</a:t>
            </a:r>
            <a:r>
              <a:rPr lang="hu-HU" sz="2000" dirty="0">
                <a:latin typeface="+mj-lt"/>
                <a:cs typeface="Times New Roman" pitchFamily="18" charset="0"/>
              </a:rPr>
              <a:t> </a:t>
            </a:r>
            <a:r>
              <a:rPr lang="sk-SK" sz="2000" dirty="0">
                <a:latin typeface="+mj-lt"/>
                <a:cs typeface="Times New Roman" pitchFamily="18" charset="0"/>
              </a:rPr>
              <a:t>do týchto</a:t>
            </a:r>
            <a:r>
              <a:rPr lang="sk-SK" sz="2000" b="1" dirty="0">
                <a:latin typeface="+mj-lt"/>
                <a:cs typeface="Times New Roman" pitchFamily="18" charset="0"/>
              </a:rPr>
              <a:t>: </a:t>
            </a:r>
          </a:p>
          <a:p>
            <a:endParaRPr lang="hu-HU" sz="2000" dirty="0">
              <a:latin typeface="+mj-lt"/>
              <a:cs typeface="Times New Roman" pitchFamily="18" charset="0"/>
            </a:endParaRPr>
          </a:p>
          <a:p>
            <a:pPr marL="271463" indent="-271463">
              <a:buNone/>
            </a:pPr>
            <a:r>
              <a:rPr lang="sk-SK" sz="2000" b="1" dirty="0">
                <a:latin typeface="+mj-lt"/>
                <a:cs typeface="Times New Roman" pitchFamily="18" charset="0"/>
              </a:rPr>
              <a:t>1. jazykovo-politické ideológie,</a:t>
            </a:r>
            <a:r>
              <a:rPr lang="sk-SK" sz="2000" dirty="0">
                <a:latin typeface="+mj-lt"/>
                <a:cs typeface="Times New Roman" pitchFamily="18" charset="0"/>
              </a:rPr>
              <a:t> t. j. jazykové ideológie, ktoré majú svoje paralely</a:t>
            </a:r>
            <a:r>
              <a:rPr lang="hu-HU" sz="2000" dirty="0">
                <a:latin typeface="+mj-lt"/>
                <a:cs typeface="Times New Roman" pitchFamily="18" charset="0"/>
              </a:rPr>
              <a:t> </a:t>
            </a:r>
            <a:r>
              <a:rPr lang="sk-SK" sz="2000" dirty="0">
                <a:latin typeface="+mj-lt"/>
                <a:cs typeface="Times New Roman" pitchFamily="18" charset="0"/>
              </a:rPr>
              <a:t>medzi politickými ideológiami, napr. jazykový </a:t>
            </a:r>
            <a:r>
              <a:rPr lang="sk-SK" sz="2000" dirty="0" err="1">
                <a:latin typeface="+mj-lt"/>
                <a:cs typeface="Times New Roman" pitchFamily="18" charset="0"/>
              </a:rPr>
              <a:t>asimilacionizmus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etatizmus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konzervativizmus</a:t>
            </a:r>
            <a:r>
              <a:rPr lang="sk-SK" sz="2000" dirty="0">
                <a:latin typeface="+mj-lt"/>
                <a:cs typeface="Times New Roman" pitchFamily="18" charset="0"/>
              </a:rPr>
              <a:t>, nacionalizmus; </a:t>
            </a:r>
            <a:endParaRPr lang="sk-SK" sz="2000" dirty="0" smtClean="0">
              <a:latin typeface="+mj-lt"/>
              <a:cs typeface="Times New Roman" pitchFamily="18" charset="0"/>
            </a:endParaRPr>
          </a:p>
          <a:p>
            <a:pPr marL="271463" indent="-271463">
              <a:buNone/>
            </a:pPr>
            <a:r>
              <a:rPr lang="sk-SK" sz="2000" b="1" dirty="0" smtClean="0">
                <a:latin typeface="+mj-lt"/>
                <a:cs typeface="Times New Roman" pitchFamily="18" charset="0"/>
              </a:rPr>
              <a:t>2</a:t>
            </a:r>
            <a:r>
              <a:rPr lang="sk-SK" sz="2000" b="1" dirty="0">
                <a:latin typeface="+mj-lt"/>
                <a:cs typeface="Times New Roman" pitchFamily="18" charset="0"/>
              </a:rPr>
              <a:t>. jazykové ideológie týkajúce sa podstatných vlastností jazyka a spôsobu, akým jazyk funguje</a:t>
            </a:r>
            <a:r>
              <a:rPr lang="sk-SK" sz="2000" dirty="0">
                <a:latin typeface="+mj-lt"/>
                <a:cs typeface="Times New Roman" pitchFamily="18" charset="0"/>
              </a:rPr>
              <a:t>, napr. jazykový </a:t>
            </a:r>
            <a:r>
              <a:rPr lang="sk-SK" sz="2000" dirty="0" err="1">
                <a:latin typeface="+mj-lt"/>
                <a:cs typeface="Times New Roman" pitchFamily="18" charset="0"/>
              </a:rPr>
              <a:t>efektivizmus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 smtClean="0">
                <a:latin typeface="+mj-lt"/>
                <a:cs typeface="Times New Roman" pitchFamily="18" charset="0"/>
              </a:rPr>
              <a:t>inštrumentalizmus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pluralizmus</a:t>
            </a:r>
            <a:r>
              <a:rPr lang="sk-SK" sz="2000" dirty="0">
                <a:latin typeface="+mj-lt"/>
                <a:cs typeface="Times New Roman" pitchFamily="18" charset="0"/>
              </a:rPr>
              <a:t>; 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pPr marL="271463" indent="-271463">
              <a:buNone/>
            </a:pPr>
            <a:r>
              <a:rPr lang="sk-SK" sz="2000" b="1" dirty="0">
                <a:latin typeface="+mj-lt"/>
                <a:cs typeface="Times New Roman" pitchFamily="18" charset="0"/>
              </a:rPr>
              <a:t>3. jazykové ideológie týkajúce sa postojov hovoriacich k jazyku,</a:t>
            </a:r>
            <a:r>
              <a:rPr lang="sk-SK" sz="2000" dirty="0">
                <a:latin typeface="+mj-lt"/>
                <a:cs typeface="Times New Roman" pitchFamily="18" charset="0"/>
              </a:rPr>
              <a:t> resp. k jazykovým </a:t>
            </a:r>
            <a:r>
              <a:rPr lang="sk-SK" sz="2000" dirty="0" err="1">
                <a:latin typeface="+mj-lt"/>
                <a:cs typeface="Times New Roman" pitchFamily="18" charset="0"/>
              </a:rPr>
              <a:t>varietám</a:t>
            </a:r>
            <a:r>
              <a:rPr lang="sk-SK" sz="2000" dirty="0">
                <a:latin typeface="+mj-lt"/>
                <a:cs typeface="Times New Roman" pitchFamily="18" charset="0"/>
              </a:rPr>
              <a:t>, napr. jazykový </a:t>
            </a:r>
            <a:r>
              <a:rPr lang="sk-SK" sz="2000" dirty="0" err="1">
                <a:latin typeface="+mj-lt"/>
                <a:cs typeface="Times New Roman" pitchFamily="18" charset="0"/>
              </a:rPr>
              <a:t>dificilizmus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expertizmus</a:t>
            </a:r>
            <a:r>
              <a:rPr lang="sk-SK" sz="2000" dirty="0">
                <a:latin typeface="+mj-lt"/>
                <a:cs typeface="Times New Roman" pitchFamily="18" charset="0"/>
              </a:rPr>
              <a:t>,</a:t>
            </a:r>
            <a:r>
              <a:rPr lang="sk-SK" sz="2000" b="1" dirty="0">
                <a:latin typeface="+mj-lt"/>
                <a:cs typeface="Times New Roman" pitchFamily="18" charset="0"/>
              </a:rPr>
              <a:t> </a:t>
            </a:r>
            <a:r>
              <a:rPr lang="sk-SK" sz="2000" dirty="0" err="1">
                <a:latin typeface="+mj-lt"/>
                <a:cs typeface="Times New Roman" pitchFamily="18" charset="0"/>
              </a:rPr>
              <a:t>korekcionizmus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moralizmus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protektivizmus</a:t>
            </a:r>
            <a:r>
              <a:rPr lang="sk-SK" sz="2000" dirty="0">
                <a:latin typeface="+mj-lt"/>
                <a:cs typeface="Times New Roman" pitchFamily="18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8006315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338805" y="1057618"/>
            <a:ext cx="9119085" cy="38377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000" b="1" dirty="0">
                <a:latin typeface="+mj-lt"/>
                <a:cs typeface="Times New Roman" pitchFamily="18" charset="0"/>
              </a:rPr>
              <a:t>4. jazykové ideológie týkajúce sa spôsobu používania jazyka a vzťahu medzi hovoriacim a používaním jazyka,</a:t>
            </a:r>
            <a:r>
              <a:rPr lang="sk-SK" sz="2000" dirty="0">
                <a:latin typeface="+mj-lt"/>
                <a:cs typeface="Times New Roman" pitchFamily="18" charset="0"/>
              </a:rPr>
              <a:t> napr. jazykový</a:t>
            </a:r>
            <a:r>
              <a:rPr lang="sk-SK" sz="2000" b="1" dirty="0">
                <a:latin typeface="+mj-lt"/>
                <a:cs typeface="Times New Roman" pitchFamily="18" charset="0"/>
              </a:rPr>
              <a:t> </a:t>
            </a:r>
            <a:r>
              <a:rPr lang="sk-SK" sz="2000" dirty="0" err="1">
                <a:latin typeface="+mj-lt"/>
                <a:cs typeface="Times New Roman" pitchFamily="18" charset="0"/>
              </a:rPr>
              <a:t>doktizmus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intuicionizmus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kompetencionizmus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monitorizmus</a:t>
            </a:r>
            <a:r>
              <a:rPr lang="sk-SK" sz="2000" dirty="0">
                <a:latin typeface="+mj-lt"/>
                <a:cs typeface="Times New Roman" pitchFamily="18" charset="0"/>
              </a:rPr>
              <a:t>; </a:t>
            </a:r>
            <a:endParaRPr lang="hu-HU" sz="2000" dirty="0">
              <a:latin typeface="+mj-lt"/>
            </a:endParaRPr>
          </a:p>
          <a:p>
            <a:pPr marL="0" indent="0">
              <a:buNone/>
            </a:pPr>
            <a:r>
              <a:rPr lang="sk-SK" sz="2000" b="1" dirty="0" smtClean="0">
                <a:latin typeface="+mj-lt"/>
                <a:cs typeface="Times New Roman" pitchFamily="18" charset="0"/>
              </a:rPr>
              <a:t>5</a:t>
            </a:r>
            <a:r>
              <a:rPr lang="sk-SK" sz="2000" b="1" dirty="0">
                <a:latin typeface="+mj-lt"/>
                <a:cs typeface="Times New Roman" pitchFamily="18" charset="0"/>
              </a:rPr>
              <a:t>. jazykové ideológie týkajúce sa jazykových zmien a intervenčných zákrokov do týchto zmien,</a:t>
            </a:r>
            <a:r>
              <a:rPr lang="sk-SK" sz="2000" dirty="0">
                <a:latin typeface="+mj-lt"/>
                <a:cs typeface="Times New Roman" pitchFamily="18" charset="0"/>
              </a:rPr>
              <a:t> napr. jazykový </a:t>
            </a:r>
            <a:r>
              <a:rPr lang="sk-SK" sz="2000" dirty="0" err="1">
                <a:latin typeface="+mj-lt"/>
                <a:cs typeface="Times New Roman" pitchFamily="18" charset="0"/>
              </a:rPr>
              <a:t>dekadentizmus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intaktizmus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intervencionizmus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 smtClean="0">
                <a:latin typeface="+mj-lt"/>
                <a:cs typeface="Times New Roman" pitchFamily="18" charset="0"/>
              </a:rPr>
              <a:t>stabilizmus</a:t>
            </a:r>
            <a:r>
              <a:rPr lang="sk-SK" sz="2000" dirty="0">
                <a:latin typeface="+mj-lt"/>
                <a:cs typeface="Times New Roman" pitchFamily="18" charset="0"/>
              </a:rPr>
              <a:t>; </a:t>
            </a:r>
          </a:p>
          <a:p>
            <a:pPr marL="0" indent="0">
              <a:buNone/>
            </a:pPr>
            <a:r>
              <a:rPr lang="sk-SK" sz="2000" b="1" dirty="0" smtClean="0">
                <a:latin typeface="+mj-lt"/>
                <a:cs typeface="Times New Roman" pitchFamily="18" charset="0"/>
              </a:rPr>
              <a:t>6</a:t>
            </a:r>
            <a:r>
              <a:rPr lang="sk-SK" sz="2000" b="1" dirty="0">
                <a:latin typeface="+mj-lt"/>
                <a:cs typeface="Times New Roman" pitchFamily="18" charset="0"/>
              </a:rPr>
              <a:t>. jazykové ideológie týkajúce sa tzv. jazykovej správnosti,</a:t>
            </a:r>
            <a:r>
              <a:rPr lang="sk-SK" sz="2000" dirty="0">
                <a:latin typeface="+mj-lt"/>
                <a:cs typeface="Times New Roman" pitchFamily="18" charset="0"/>
              </a:rPr>
              <a:t> napr. jazykový </a:t>
            </a:r>
            <a:r>
              <a:rPr lang="sk-SK" sz="2000" dirty="0" err="1">
                <a:latin typeface="+mj-lt"/>
                <a:cs typeface="Times New Roman" pitchFamily="18" charset="0"/>
              </a:rPr>
              <a:t>elegantizmus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invariabilizmus</a:t>
            </a:r>
            <a:r>
              <a:rPr lang="sk-SK" sz="2000" dirty="0">
                <a:latin typeface="+mj-lt"/>
                <a:cs typeface="Times New Roman" pitchFamily="18" charset="0"/>
              </a:rPr>
              <a:t>, naturizmus, </a:t>
            </a:r>
            <a:r>
              <a:rPr lang="sk-SK" sz="2000" dirty="0" err="1">
                <a:latin typeface="+mj-lt"/>
                <a:cs typeface="Times New Roman" pitchFamily="18" charset="0"/>
              </a:rPr>
              <a:t>ortografizmus</a:t>
            </a:r>
            <a:r>
              <a:rPr lang="sk-SK" sz="2000" dirty="0">
                <a:latin typeface="+mj-lt"/>
                <a:cs typeface="Times New Roman" pitchFamily="18" charset="0"/>
              </a:rPr>
              <a:t>, </a:t>
            </a:r>
            <a:r>
              <a:rPr lang="sk-SK" sz="2000" dirty="0" err="1">
                <a:latin typeface="+mj-lt"/>
                <a:cs typeface="Times New Roman" pitchFamily="18" charset="0"/>
              </a:rPr>
              <a:t>simplicizmus</a:t>
            </a:r>
            <a:r>
              <a:rPr lang="sk-SK" sz="2000" dirty="0">
                <a:latin typeface="+mj-lt"/>
                <a:cs typeface="Times New Roman" pitchFamily="18" charset="0"/>
              </a:rPr>
              <a:t>.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83651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17527"/>
            <a:ext cx="10515600" cy="1325563"/>
          </a:xfrm>
        </p:spPr>
        <p:txBody>
          <a:bodyPr>
            <a:normAutofit/>
          </a:bodyPr>
          <a:lstStyle/>
          <a:p>
            <a:r>
              <a:rPr lang="sk-SK" sz="4000" b="1" dirty="0" smtClean="0">
                <a:latin typeface="+mn-lt"/>
                <a:cs typeface="Times New Roman" pitchFamily="18" charset="0"/>
              </a:rPr>
              <a:t>Kultúra spisovného jazyka a jazykové </a:t>
            </a:r>
            <a:r>
              <a:rPr lang="sk-SK" sz="4000" b="1" dirty="0">
                <a:latin typeface="+mn-lt"/>
                <a:cs typeface="Times New Roman" pitchFamily="18" charset="0"/>
              </a:rPr>
              <a:t>ideológie</a:t>
            </a:r>
            <a:endParaRPr lang="hu-HU" sz="4000" dirty="0">
              <a:latin typeface="+mn-lt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969561"/>
            <a:ext cx="10126133" cy="25601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sz="2400" dirty="0">
                <a:latin typeface="+mj-lt"/>
                <a:cs typeface="Times New Roman" panose="02020603050405020304" pitchFamily="18" charset="0"/>
              </a:rPr>
              <a:t>Kultúru spisovného jazyka chápali ako teoretické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pestovanie tohto </a:t>
            </a:r>
            <a:r>
              <a:rPr lang="sk-SK" sz="2400" dirty="0">
                <a:latin typeface="+mj-lt"/>
                <a:cs typeface="Times New Roman" panose="02020603050405020304" pitchFamily="18" charset="0"/>
              </a:rPr>
              <a:t>útvaru, ako lingvistickú aktivitu zameranú na jeho zdokonalenie. Takto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zameraná jazykovedná </a:t>
            </a:r>
            <a:r>
              <a:rPr lang="sk-SK" sz="2400" dirty="0">
                <a:latin typeface="+mj-lt"/>
                <a:cs typeface="Times New Roman" panose="02020603050405020304" pitchFamily="18" charset="0"/>
              </a:rPr>
              <a:t>aktivita pomáha vytvárať normu spisovného jazyka a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prispieva k </a:t>
            </a:r>
            <a:r>
              <a:rPr lang="sk-SK" sz="2400" dirty="0">
                <a:latin typeface="+mj-lt"/>
                <a:cs typeface="Times New Roman" panose="02020603050405020304" pitchFamily="18" charset="0"/>
              </a:rPr>
              <a:t>jej stabilizácii; podporuje ho v tom, aby mal primerané množstvo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rozmanitých prostriedkov </a:t>
            </a:r>
            <a:r>
              <a:rPr lang="sk-SK" sz="2400" dirty="0">
                <a:latin typeface="+mj-lt"/>
                <a:cs typeface="Times New Roman" panose="02020603050405020304" pitchFamily="18" charset="0"/>
              </a:rPr>
              <a:t>vzhľadom na úlohy, ktoré má plniť, najmä takých prostriedkov, ktoré </a:t>
            </a:r>
            <a:r>
              <a:rPr lang="sk-SK" sz="2400" dirty="0" smtClean="0">
                <a:latin typeface="+mj-lt"/>
                <a:cs typeface="Times New Roman" panose="02020603050405020304" pitchFamily="18" charset="0"/>
              </a:rPr>
              <a:t>si vyžadujú </a:t>
            </a:r>
            <a:r>
              <a:rPr lang="sk-SK" sz="2400" dirty="0">
                <a:latin typeface="+mj-lt"/>
                <a:cs typeface="Times New Roman" panose="02020603050405020304" pitchFamily="18" charset="0"/>
              </a:rPr>
              <a:t>špecifické funkcie spisovného jazyka. </a:t>
            </a:r>
            <a:endParaRPr lang="hu-H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1847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728133"/>
            <a:ext cx="10515600" cy="5448830"/>
          </a:xfrm>
        </p:spPr>
        <p:txBody>
          <a:bodyPr>
            <a:noAutofit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100" b="1" dirty="0"/>
              <a:t>Literatúra</a:t>
            </a:r>
            <a:endParaRPr lang="sk-SK" sz="1100" b="1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 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BÁNIK, Tomáš 2008: O jazykovej správnosti alebo slovenčina v niektorých </a:t>
            </a:r>
            <a:r>
              <a:rPr lang="sk-SK" sz="1100" dirty="0" err="1"/>
              <a:t>videorozprávkach</a:t>
            </a:r>
            <a:r>
              <a:rPr lang="sk-SK" sz="1100" dirty="0"/>
              <a:t> na CD nosičov. IN: Hovorená podoba jazyka v médiách. Nitra: FF UKF. 304 – 308.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BILÁSZ Boglárka 2013: </a:t>
            </a:r>
            <a:r>
              <a:rPr lang="sk-SK" sz="1100" dirty="0" err="1"/>
              <a:t>Nyelvi</a:t>
            </a:r>
            <a:r>
              <a:rPr lang="sk-SK" sz="1100" dirty="0"/>
              <a:t> </a:t>
            </a:r>
            <a:r>
              <a:rPr lang="sk-SK" sz="1100" dirty="0" err="1"/>
              <a:t>standardizmus</a:t>
            </a:r>
            <a:r>
              <a:rPr lang="sk-SK" sz="1100" dirty="0"/>
              <a:t> a </a:t>
            </a:r>
            <a:r>
              <a:rPr lang="sk-SK" sz="1100" dirty="0" err="1"/>
              <a:t>szlovákiai</a:t>
            </a:r>
            <a:r>
              <a:rPr lang="sk-SK" sz="1100" dirty="0"/>
              <a:t> 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anyanyelvoktatásban</a:t>
            </a:r>
            <a:r>
              <a:rPr lang="sk-SK" sz="1100" dirty="0"/>
              <a:t> IN: NOVA POSONIENSIA V: Zborník Katedry maďarského jazyka a literatúry FF UK. Pozsony: </a:t>
            </a:r>
            <a:r>
              <a:rPr lang="sk-SK" sz="1100" dirty="0" err="1"/>
              <a:t>Szenczi</a:t>
            </a:r>
            <a:r>
              <a:rPr lang="sk-SK" sz="1100" dirty="0"/>
              <a:t> Molnár Albert </a:t>
            </a:r>
            <a:r>
              <a:rPr lang="sk-SK" sz="1100" dirty="0" err="1"/>
              <a:t>Egyesület</a:t>
            </a:r>
            <a:r>
              <a:rPr lang="sk-SK" sz="1100" dirty="0"/>
              <a:t> – </a:t>
            </a:r>
            <a:r>
              <a:rPr lang="sk-SK" sz="1100" dirty="0" err="1"/>
              <a:t>Kalligram</a:t>
            </a:r>
            <a:r>
              <a:rPr lang="sk-SK" sz="1100" dirty="0"/>
              <a:t> </a:t>
            </a:r>
            <a:r>
              <a:rPr lang="sk-SK" sz="1100" dirty="0" err="1"/>
              <a:t>Kiadó</a:t>
            </a:r>
            <a:r>
              <a:rPr lang="sk-SK" sz="1100" dirty="0"/>
              <a:t>. 106 – 121.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BOSÁK, Ján 1990: Skúmanie jazyka ako sociálno-komunikačného systému. IN: Dynamické tendencie v jazykovej komunikácii. Bratislava, Jazykovedný ústav Ľudovíta Štúra SAV. 75 – 84.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BOSÁK, Ján 2008: Kodifikácie a reálny jazyk. IN: Jazyk a jazykoveda v pohybe. Bratislava: VEDA. 240 – 244.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DOLNÍK, Juraj 2010: Teória spisovného jazyka. Bratislava: VEDA. 42–111.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DOLNÍK, Juraj 2017: Jazyk v sociálnej kultúre. Bratislava: VEDA. 66 – 95.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FINDRA, Ján 2013: Jazyková komunikácia a kultúra vyjadrovania. Martin: Osveta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 err="1"/>
              <a:t>HORECKý</a:t>
            </a:r>
            <a:r>
              <a:rPr lang="sk-SK" sz="1100" dirty="0"/>
              <a:t>, Ján 1979: Východiská k </a:t>
            </a:r>
            <a:r>
              <a:rPr lang="sk-SK" sz="1100" dirty="0" err="1"/>
              <a:t>teóri</a:t>
            </a:r>
            <a:r>
              <a:rPr lang="sk-SK" sz="1100" dirty="0"/>
              <a:t> </a:t>
            </a:r>
            <a:r>
              <a:rPr lang="sk-SK" sz="1100" dirty="0" err="1"/>
              <a:t>spisovnéh</a:t>
            </a:r>
            <a:r>
              <a:rPr lang="sk-SK" sz="1100" dirty="0"/>
              <a:t> jazyka. IN: Z teórie spisovného jazyka. Bratislava: Veda. 13 – 22.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HORECKÝ, Ján 1982: Spoločnosť a jazyk. Bratislava: VEDA. 67 – 78.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HÜBSCHMANNOVÁ, Milena – NEUSTUPNÝ, </a:t>
            </a:r>
            <a:r>
              <a:rPr lang="sk-SK" sz="1100" dirty="0" err="1"/>
              <a:t>Jiří</a:t>
            </a:r>
            <a:r>
              <a:rPr lang="sk-SK" sz="1100" dirty="0"/>
              <a:t> 1996. </a:t>
            </a:r>
            <a:r>
              <a:rPr lang="sk-SK" sz="1100" dirty="0" err="1"/>
              <a:t>The</a:t>
            </a:r>
            <a:r>
              <a:rPr lang="sk-SK" sz="1100" dirty="0"/>
              <a:t> Slovak-and-</a:t>
            </a:r>
            <a:r>
              <a:rPr lang="sk-SK" sz="1100" dirty="0" err="1"/>
              <a:t>Czech</a:t>
            </a:r>
            <a:r>
              <a:rPr lang="sk-SK" sz="1100" dirty="0"/>
              <a:t> </a:t>
            </a:r>
            <a:r>
              <a:rPr lang="sk-SK" sz="1100" dirty="0" err="1"/>
              <a:t>dialect</a:t>
            </a:r>
            <a:r>
              <a:rPr lang="sk-SK" sz="1100" dirty="0"/>
              <a:t> of </a:t>
            </a:r>
            <a:r>
              <a:rPr lang="sk-SK" sz="1100" dirty="0" err="1"/>
              <a:t>Romani</a:t>
            </a:r>
            <a:r>
              <a:rPr lang="sk-SK" sz="1100" dirty="0"/>
              <a:t> and </a:t>
            </a:r>
            <a:r>
              <a:rPr lang="sk-SK" sz="1100" dirty="0" err="1"/>
              <a:t>its</a:t>
            </a:r>
            <a:r>
              <a:rPr lang="sk-SK" sz="1100" dirty="0"/>
              <a:t> </a:t>
            </a:r>
            <a:r>
              <a:rPr lang="sk-SK" sz="1100" dirty="0" err="1"/>
              <a:t>standardization</a:t>
            </a:r>
            <a:r>
              <a:rPr lang="sk-SK" sz="1100" dirty="0"/>
              <a:t>. IN: International </a:t>
            </a:r>
            <a:r>
              <a:rPr lang="sk-SK" sz="1100" dirty="0" err="1"/>
              <a:t>Journal</a:t>
            </a:r>
            <a:r>
              <a:rPr lang="sk-SK" sz="1100" dirty="0"/>
              <a:t> of </a:t>
            </a:r>
            <a:r>
              <a:rPr lang="sk-SK" sz="1100" dirty="0" err="1"/>
              <a:t>the</a:t>
            </a:r>
            <a:r>
              <a:rPr lang="sk-SK" sz="1100" dirty="0"/>
              <a:t> </a:t>
            </a:r>
            <a:r>
              <a:rPr lang="sk-SK" sz="1100" dirty="0" err="1"/>
              <a:t>Sociology</a:t>
            </a:r>
            <a:r>
              <a:rPr lang="sk-SK" sz="1100" dirty="0"/>
              <a:t> of </a:t>
            </a:r>
            <a:r>
              <a:rPr lang="sk-SK" sz="1100" dirty="0" err="1"/>
              <a:t>Language</a:t>
            </a:r>
            <a:r>
              <a:rPr lang="sk-SK" sz="1100" dirty="0"/>
              <a:t> 120. 85 – 109.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 István 2016. </a:t>
            </a:r>
            <a:r>
              <a:rPr lang="sk-SK" sz="1100" dirty="0" err="1"/>
              <a:t>Nyelvi</a:t>
            </a:r>
            <a:r>
              <a:rPr lang="sk-SK" sz="1100" dirty="0"/>
              <a:t> </a:t>
            </a:r>
            <a:r>
              <a:rPr lang="sk-SK" sz="1100" dirty="0" err="1"/>
              <a:t>graficizmus</a:t>
            </a:r>
            <a:r>
              <a:rPr lang="sk-SK" sz="1100" dirty="0"/>
              <a:t>. IN: </a:t>
            </a:r>
            <a:r>
              <a:rPr lang="sk-SK" sz="1100" dirty="0" err="1"/>
              <a:t>Ideológiák</a:t>
            </a:r>
            <a:r>
              <a:rPr lang="sk-SK" sz="1100" dirty="0"/>
              <a:t>, </a:t>
            </a:r>
            <a:r>
              <a:rPr lang="sk-SK" sz="1100" dirty="0" err="1"/>
              <a:t>identitások</a:t>
            </a:r>
            <a:r>
              <a:rPr lang="sk-SK" sz="1100" dirty="0"/>
              <a:t> </a:t>
            </a:r>
            <a:r>
              <a:rPr lang="sk-SK" sz="1100" dirty="0" err="1"/>
              <a:t>és</a:t>
            </a:r>
            <a:r>
              <a:rPr lang="sk-SK" sz="1100" dirty="0"/>
              <a:t> </a:t>
            </a:r>
            <a:r>
              <a:rPr lang="sk-SK" sz="1100" dirty="0" err="1"/>
              <a:t>önreprezentáció</a:t>
            </a:r>
            <a:r>
              <a:rPr lang="sk-SK" sz="1100" dirty="0"/>
              <a:t> </a:t>
            </a:r>
            <a:r>
              <a:rPr lang="sk-SK" sz="1100" dirty="0" err="1"/>
              <a:t>multikulturális</a:t>
            </a:r>
            <a:r>
              <a:rPr lang="sk-SK" sz="1100" dirty="0"/>
              <a:t> </a:t>
            </a:r>
            <a:r>
              <a:rPr lang="sk-SK" sz="1100" dirty="0" err="1"/>
              <a:t>térben</a:t>
            </a:r>
            <a:r>
              <a:rPr lang="sk-SK" sz="1100" dirty="0"/>
              <a:t>. Bratislava: Univerzita Komenského. 7–29.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 István 2017: Jazykové ideológie. Všeobecné otázky a glosár. IN: Jazyky a jazykové ideológie v kontexte viacjazyčnosti na Slovensku. Bratislava: FF UK. 251 – 307.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LANSTYÁK István 2017: Novšie jazykové ideológie týkajúce sa používania viacerých jazykov. IN: Jazyky a jazykové ideológie v kontexte viacjazyčnosti na Slovensku. Bratislava: FF UK. 9 – 37.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MANDELÍKOVÁ, Lenka 2014. Sociokultúrne súvislosti jazyka. Trenčín: Trenčianska univerzita Alexandra Dubčeka v Trenčíne, Fakulta sociálno-ekonomických vzťahov. 55 – 56, 85 – 87,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MISAD Katalin 2011. </a:t>
            </a:r>
            <a:r>
              <a:rPr lang="sk-SK" sz="1100" dirty="0" err="1"/>
              <a:t>Standardtól</a:t>
            </a:r>
            <a:r>
              <a:rPr lang="sk-SK" sz="1100" dirty="0"/>
              <a:t> </a:t>
            </a:r>
            <a:r>
              <a:rPr lang="sk-SK" sz="1100" dirty="0" err="1"/>
              <a:t>eltérő</a:t>
            </a:r>
            <a:r>
              <a:rPr lang="sk-SK" sz="1100" dirty="0"/>
              <a:t> </a:t>
            </a:r>
            <a:r>
              <a:rPr lang="sk-SK" sz="1100" dirty="0" err="1"/>
              <a:t>helyesírási</a:t>
            </a:r>
            <a:r>
              <a:rPr lang="sk-SK" sz="1100" dirty="0"/>
              <a:t> </a:t>
            </a:r>
            <a:r>
              <a:rPr lang="sk-SK" sz="1100" dirty="0" err="1"/>
              <a:t>formák</a:t>
            </a:r>
            <a:r>
              <a:rPr lang="sk-SK" sz="1100" dirty="0"/>
              <a:t> a </a:t>
            </a:r>
            <a:r>
              <a:rPr lang="sk-SK" sz="1100" dirty="0" err="1"/>
              <a:t>szlovákiai</a:t>
            </a:r>
            <a:r>
              <a:rPr lang="sk-SK" sz="1100" dirty="0"/>
              <a:t> </a:t>
            </a:r>
            <a:r>
              <a:rPr lang="sk-SK" sz="1100" dirty="0" err="1"/>
              <a:t>magyar</a:t>
            </a:r>
            <a:r>
              <a:rPr lang="sk-SK" sz="1100" dirty="0"/>
              <a:t> </a:t>
            </a:r>
            <a:r>
              <a:rPr lang="sk-SK" sz="1100" dirty="0" err="1"/>
              <a:t>írásgyakorlatban</a:t>
            </a:r>
            <a:r>
              <a:rPr lang="sk-SK" sz="1100" dirty="0"/>
              <a:t>. IN: </a:t>
            </a:r>
            <a:r>
              <a:rPr lang="sk-SK" sz="1100" dirty="0" err="1"/>
              <a:t>Magyarok</a:t>
            </a:r>
            <a:r>
              <a:rPr lang="sk-SK" sz="1100" dirty="0"/>
              <a:t> </a:t>
            </a:r>
            <a:r>
              <a:rPr lang="sk-SK" sz="1100" dirty="0" err="1"/>
              <a:t>Szlovákiában</a:t>
            </a:r>
            <a:r>
              <a:rPr lang="sk-SK" sz="1100" dirty="0"/>
              <a:t> VII.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Somorja</a:t>
            </a:r>
            <a:r>
              <a:rPr lang="sk-SK" sz="1100" dirty="0"/>
              <a:t>: Fórum </a:t>
            </a:r>
            <a:r>
              <a:rPr lang="sk-SK" sz="1100" dirty="0" err="1"/>
              <a:t>Kisebbségkutató</a:t>
            </a:r>
            <a:r>
              <a:rPr lang="sk-SK" sz="1100" dirty="0"/>
              <a:t> </a:t>
            </a:r>
            <a:r>
              <a:rPr lang="sk-SK" sz="1100" dirty="0" err="1"/>
              <a:t>Intézet</a:t>
            </a:r>
            <a:r>
              <a:rPr lang="sk-SK" sz="1100" dirty="0"/>
              <a:t>. 149 – 160.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MISLOVIČOVÁ, Sibyla – VANČOVÁ, Iveta 2017: Spytovali ste sa. Bratislava: VEDA.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MISLOVIČOVÁ, Sibyla 2009: Je stav jazykovej kultúry na začiatku tretieho tisícročia skutočne v katastrofálnom stave? IN: Jazyková kultúra na začiatku tretieho tisícročia. Bratislava: Veda. 69–76.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MOLNÁR SATINSKÁ, Lucia 2017: Jazyková norma z hľadiska konfliktu predstáv o jazyku Bratislavy a vidieka. IN: Jazyk a jazykoveda v pohybe II. Bratislava: VEDA. 217 – 223.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MÚCSKOVÁ, Gabriela 2013: „Nehatený rozvoj“ spisovného jazyka v kultúrnom a politickom kontexte 60. rokov 20. storočia. IN: SOCIOLINGUISTICA SLOVACA 7. Jazyk a </a:t>
            </a:r>
            <a:r>
              <a:rPr lang="sk-SK" sz="1100" dirty="0" err="1"/>
              <a:t>diskurz</a:t>
            </a:r>
            <a:r>
              <a:rPr lang="sk-SK" sz="1100" dirty="0"/>
              <a:t> v kultúrnom a politickom kontexte. Bratislava: VEDA. 91 – 102.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MÚCSKOVÁ, Gabriela 2017: O slovenskom purizme a </a:t>
            </a:r>
            <a:r>
              <a:rPr lang="sk-SK" sz="1100" dirty="0" err="1"/>
              <a:t>anti</a:t>
            </a:r>
            <a:r>
              <a:rPr lang="sk-SK" sz="1100" dirty="0"/>
              <a:t>-purizme v kontexte jazykových ideológií. IN: Jazyky a jazykové ideológie v kontexte viacjazyčnosti na Slovensku. Bratislava: FF UK. 39 – 79</a:t>
            </a:r>
            <a:r>
              <a:rPr lang="sk-SK" sz="1100" dirty="0" smtClean="0"/>
              <a:t>.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16739180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753533"/>
            <a:ext cx="10515600" cy="5423430"/>
          </a:xfrm>
        </p:spPr>
        <p:txBody>
          <a:bodyPr>
            <a:normAutofit/>
          </a:bodyPr>
          <a:lstStyle/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ONDREJOVIČ, Slavomír 1996: Metamorfózy sociolingvistického výskumu na Slovensku. IN: Sociolingvistika a areálová lingvistika. </a:t>
            </a:r>
            <a:r>
              <a:rPr lang="sk-SK" sz="1100" dirty="0" err="1"/>
              <a:t>Sociolinguistica</a:t>
            </a:r>
            <a:r>
              <a:rPr lang="sk-SK" sz="1100" dirty="0"/>
              <a:t> </a:t>
            </a:r>
            <a:r>
              <a:rPr lang="sk-SK" sz="1100" dirty="0" err="1"/>
              <a:t>Slovaca</a:t>
            </a:r>
            <a:r>
              <a:rPr lang="sk-SK" sz="1100" dirty="0"/>
              <a:t> 2. Bratislava: VEDA. 11 – 17.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ONDREJOVIČ, Slavomír 1997. Sociolingvistický </a:t>
            </a:r>
            <a:r>
              <a:rPr lang="sk-SK" sz="1100" dirty="0" err="1"/>
              <a:t>vs</a:t>
            </a:r>
            <a:r>
              <a:rPr lang="sk-SK" sz="1100" dirty="0"/>
              <a:t>. „</a:t>
            </a:r>
            <a:r>
              <a:rPr lang="sk-SK" sz="1100" dirty="0" err="1"/>
              <a:t>normativistický</a:t>
            </a:r>
            <a:r>
              <a:rPr lang="sk-SK" sz="1100" dirty="0"/>
              <a:t>“ pohľad na jazyk. IN: SOCIOLINGUISTICA SLOVACA 3 Slovenčina na konci 20. storočia, jej normy a perspektívy. Bratislava: VEDA. 54 – 60.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ONDREJOVIČ, Slavomír 2008: Jazyk, veda o jazyku, societa. Sociolingvistické etudy. Bratislava: VEDA. 203 – 255.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ONDREJOVIČ, Slavomír 2017: Štúrovská kodifikácia spisovnej slovenčiny v sociolingvistickom kontexte. IN: Historický a sociolingvistický kontext kodifikácií slovanských jazykov. Bratislava: Slovenský komitét slavistov – KSJ FF UK. 7 – 13. 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PRESINSZKY Károly 2012: </a:t>
            </a:r>
            <a:r>
              <a:rPr lang="sk-SK" sz="1100" dirty="0" err="1"/>
              <a:t>Language</a:t>
            </a:r>
            <a:r>
              <a:rPr lang="sk-SK" sz="1100" dirty="0"/>
              <a:t>, </a:t>
            </a:r>
            <a:r>
              <a:rPr lang="sk-SK" sz="1100" dirty="0" err="1"/>
              <a:t>policy</a:t>
            </a:r>
            <a:r>
              <a:rPr lang="sk-SK" sz="1100" dirty="0"/>
              <a:t>, </a:t>
            </a:r>
            <a:r>
              <a:rPr lang="sk-SK" sz="1100" dirty="0" err="1"/>
              <a:t>dialect</a:t>
            </a:r>
            <a:r>
              <a:rPr lang="sk-SK" sz="1100" dirty="0"/>
              <a:t> and </a:t>
            </a:r>
            <a:r>
              <a:rPr lang="sk-SK" sz="1100" dirty="0" err="1"/>
              <a:t>bilingualism</a:t>
            </a:r>
            <a:r>
              <a:rPr lang="sk-SK" sz="1100" dirty="0"/>
              <a:t>. A </a:t>
            </a:r>
            <a:r>
              <a:rPr lang="sk-SK" sz="1100" dirty="0" err="1"/>
              <a:t>focus</a:t>
            </a:r>
            <a:r>
              <a:rPr lang="sk-SK" sz="1100" dirty="0"/>
              <a:t> on </a:t>
            </a:r>
            <a:r>
              <a:rPr lang="sk-SK" sz="1100" dirty="0" err="1"/>
              <a:t>Hungarian</a:t>
            </a:r>
            <a:r>
              <a:rPr lang="sk-SK" sz="1100" dirty="0"/>
              <a:t> </a:t>
            </a:r>
            <a:r>
              <a:rPr lang="sk-SK" sz="1100" dirty="0" err="1"/>
              <a:t>language</a:t>
            </a:r>
            <a:r>
              <a:rPr lang="sk-SK" sz="1100" dirty="0"/>
              <a:t> </a:t>
            </a:r>
            <a:r>
              <a:rPr lang="sk-SK" sz="1100" dirty="0" err="1"/>
              <a:t>use</a:t>
            </a:r>
            <a:r>
              <a:rPr lang="sk-SK" sz="1100" dirty="0"/>
              <a:t> in Slovakia 2. 53 – 64.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SÁNDOR Klára 2014. </a:t>
            </a:r>
            <a:r>
              <a:rPr lang="sk-SK" sz="1100" dirty="0" err="1"/>
              <a:t>Határtalan</a:t>
            </a:r>
            <a:r>
              <a:rPr lang="sk-SK" sz="1100" dirty="0"/>
              <a:t> </a:t>
            </a:r>
            <a:r>
              <a:rPr lang="sk-SK" sz="1100" dirty="0" err="1"/>
              <a:t>nyelv</a:t>
            </a:r>
            <a:r>
              <a:rPr lang="sk-SK" sz="1100" dirty="0"/>
              <a:t>. </a:t>
            </a:r>
            <a:r>
              <a:rPr lang="sk-SK" sz="1100" dirty="0" err="1"/>
              <a:t>Baja</a:t>
            </a:r>
            <a:r>
              <a:rPr lang="sk-SK" sz="1100" dirty="0"/>
              <a:t>: </a:t>
            </a:r>
            <a:r>
              <a:rPr lang="sk-SK" sz="1100" dirty="0" err="1"/>
              <a:t>Szak</a:t>
            </a:r>
            <a:r>
              <a:rPr lang="sk-SK" sz="1100" dirty="0"/>
              <a:t> </a:t>
            </a:r>
            <a:r>
              <a:rPr lang="sk-SK" sz="1100" dirty="0" err="1"/>
              <a:t>Kiadó</a:t>
            </a:r>
            <a:r>
              <a:rPr lang="sk-SK" sz="1100" dirty="0"/>
              <a:t>. 65 – 73, 153 – 187.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SMAKMAN, </a:t>
            </a:r>
            <a:r>
              <a:rPr lang="sk-SK" sz="1100" dirty="0" err="1"/>
              <a:t>Dick</a:t>
            </a:r>
            <a:r>
              <a:rPr lang="sk-SK" sz="1100" dirty="0"/>
              <a:t> 2018. </a:t>
            </a:r>
            <a:r>
              <a:rPr lang="sk-SK" sz="1100" dirty="0" err="1"/>
              <a:t>Discovering</a:t>
            </a:r>
            <a:r>
              <a:rPr lang="sk-SK" sz="1100" dirty="0"/>
              <a:t> </a:t>
            </a:r>
            <a:r>
              <a:rPr lang="sk-SK" sz="1100" dirty="0" err="1"/>
              <a:t>Sociolinguistics</a:t>
            </a:r>
            <a:r>
              <a:rPr lang="sk-SK" sz="1100" dirty="0"/>
              <a:t>. </a:t>
            </a:r>
            <a:r>
              <a:rPr lang="sk-SK" sz="1100" dirty="0" err="1"/>
              <a:t>From</a:t>
            </a:r>
            <a:r>
              <a:rPr lang="sk-SK" sz="1100" dirty="0"/>
              <a:t> </a:t>
            </a:r>
            <a:r>
              <a:rPr lang="sk-SK" sz="1100" dirty="0" err="1"/>
              <a:t>Theory</a:t>
            </a:r>
            <a:r>
              <a:rPr lang="sk-SK" sz="1100" dirty="0"/>
              <a:t> to </a:t>
            </a:r>
            <a:r>
              <a:rPr lang="sk-SK" sz="1100" dirty="0" err="1"/>
              <a:t>Practice</a:t>
            </a:r>
            <a:r>
              <a:rPr lang="sk-SK" sz="1100" dirty="0"/>
              <a:t>. </a:t>
            </a:r>
            <a:r>
              <a:rPr lang="sk-SK" sz="1100" dirty="0" err="1"/>
              <a:t>London</a:t>
            </a:r>
            <a:r>
              <a:rPr lang="sk-SK" sz="1100" dirty="0"/>
              <a:t>: Palgrave.67 – 79.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STOCKWELL, Peter 2007: </a:t>
            </a:r>
            <a:r>
              <a:rPr lang="sk-SK" sz="1100" dirty="0" err="1"/>
              <a:t>Sociolinguistics</a:t>
            </a:r>
            <a:r>
              <a:rPr lang="sk-SK" sz="1100" dirty="0"/>
              <a:t>. A </a:t>
            </a:r>
            <a:r>
              <a:rPr lang="sk-SK" sz="1100" dirty="0" err="1"/>
              <a:t>resource</a:t>
            </a:r>
            <a:r>
              <a:rPr lang="sk-SK" sz="1100" dirty="0"/>
              <a:t> </a:t>
            </a:r>
            <a:r>
              <a:rPr lang="sk-SK" sz="1100" dirty="0" err="1"/>
              <a:t>book</a:t>
            </a:r>
            <a:r>
              <a:rPr lang="sk-SK" sz="1100" dirty="0"/>
              <a:t> </a:t>
            </a:r>
            <a:r>
              <a:rPr lang="sk-SK" sz="1100" dirty="0" err="1"/>
              <a:t>for</a:t>
            </a:r>
            <a:r>
              <a:rPr lang="sk-SK" sz="1100" dirty="0"/>
              <a:t> </a:t>
            </a:r>
            <a:r>
              <a:rPr lang="sk-SK" sz="1100" dirty="0" err="1"/>
              <a:t>students</a:t>
            </a:r>
            <a:r>
              <a:rPr lang="sk-SK" sz="1100" dirty="0"/>
              <a:t>. </a:t>
            </a:r>
            <a:r>
              <a:rPr lang="sk-SK" sz="1100" dirty="0" err="1"/>
              <a:t>London</a:t>
            </a:r>
            <a:r>
              <a:rPr lang="sk-SK" sz="1100" dirty="0"/>
              <a:t> – New York: </a:t>
            </a:r>
            <a:r>
              <a:rPr lang="sk-SK" sz="1100" dirty="0" err="1"/>
              <a:t>Routledge</a:t>
            </a:r>
            <a:r>
              <a:rPr lang="sk-SK" sz="1100" dirty="0"/>
              <a:t>. 16 – 18, 99 – 102.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100" dirty="0"/>
              <a:t>ŽILÁKOVÁ, Mária 2010: </a:t>
            </a:r>
            <a:r>
              <a:rPr lang="sk-SK" sz="1100" dirty="0" err="1"/>
              <a:t>Komlóš</a:t>
            </a:r>
            <a:r>
              <a:rPr lang="sk-SK" sz="1100" dirty="0"/>
              <a:t> (Slovenský </a:t>
            </a:r>
            <a:r>
              <a:rPr lang="sk-SK" sz="1100" dirty="0" err="1"/>
              <a:t>Komlóš</a:t>
            </a:r>
            <a:r>
              <a:rPr lang="sk-SK" sz="1100" dirty="0"/>
              <a:t> / </a:t>
            </a:r>
            <a:r>
              <a:rPr lang="sk-SK" sz="1100" dirty="0" err="1"/>
              <a:t>Tótkomlós</a:t>
            </a:r>
            <a:r>
              <a:rPr lang="sk-SK" sz="1100" dirty="0"/>
              <a:t>) </a:t>
            </a:r>
            <a:r>
              <a:rPr lang="sk-SK" sz="1100" dirty="0" err="1"/>
              <a:t>versus</a:t>
            </a:r>
            <a:r>
              <a:rPr lang="sk-SK" sz="1100" dirty="0"/>
              <a:t> </a:t>
            </a:r>
            <a:r>
              <a:rPr lang="sk-SK" sz="1100" dirty="0" err="1"/>
              <a:t>Bánhedeš</a:t>
            </a:r>
            <a:r>
              <a:rPr lang="sk-SK" sz="1100" dirty="0"/>
              <a:t> (Veľký </a:t>
            </a:r>
            <a:r>
              <a:rPr lang="sk-SK" sz="1100" dirty="0" err="1"/>
              <a:t>Bánhedeš</a:t>
            </a:r>
            <a:r>
              <a:rPr lang="sk-SK" sz="1100" dirty="0"/>
              <a:t> / </a:t>
            </a:r>
            <a:r>
              <a:rPr lang="sk-SK" sz="1100" dirty="0" err="1"/>
              <a:t>Nagybánhegyes</a:t>
            </a:r>
            <a:r>
              <a:rPr lang="sk-SK" sz="1100" dirty="0"/>
              <a:t>), čili / alebo bibličtina </a:t>
            </a:r>
            <a:r>
              <a:rPr lang="sk-SK" sz="1100" dirty="0" err="1"/>
              <a:t>vs</a:t>
            </a:r>
            <a:r>
              <a:rPr lang="sk-SK" sz="1100" dirty="0"/>
              <a:t>. štúrovčina. IN: Kontexty identity. Jubilejný zborník na </a:t>
            </a:r>
            <a:r>
              <a:rPr lang="sk-SK" sz="1100" dirty="0" err="1"/>
              <a:t>počesť</a:t>
            </a:r>
            <a:r>
              <a:rPr lang="sk-SK" sz="1100" dirty="0"/>
              <a:t> Anny </a:t>
            </a:r>
            <a:r>
              <a:rPr lang="sk-SK" sz="1100" dirty="0" err="1"/>
              <a:t>Divičanovej</a:t>
            </a:r>
            <a:r>
              <a:rPr lang="sk-SK" sz="1100" dirty="0"/>
              <a:t> – </a:t>
            </a:r>
            <a:r>
              <a:rPr lang="sk-SK" sz="1100" dirty="0" err="1"/>
              <a:t>Az</a:t>
            </a:r>
            <a:r>
              <a:rPr lang="sk-SK" sz="1100" dirty="0"/>
              <a:t> </a:t>
            </a:r>
            <a:r>
              <a:rPr lang="sk-SK" sz="1100" dirty="0" err="1"/>
              <a:t>identitás</a:t>
            </a:r>
            <a:r>
              <a:rPr lang="sk-SK" sz="1100" dirty="0"/>
              <a:t> </a:t>
            </a:r>
            <a:r>
              <a:rPr lang="sk-SK" sz="1100" dirty="0" err="1"/>
              <a:t>kontextusai</a:t>
            </a:r>
            <a:r>
              <a:rPr lang="sk-SK" sz="1100" dirty="0"/>
              <a:t>. </a:t>
            </a:r>
            <a:r>
              <a:rPr lang="sk-SK" sz="1100" dirty="0" err="1"/>
              <a:t>Békéscsaba</a:t>
            </a:r>
            <a:r>
              <a:rPr lang="sk-SK" sz="1100" dirty="0"/>
              <a:t>: </a:t>
            </a:r>
            <a:r>
              <a:rPr lang="sk-SK" sz="1100" dirty="0" err="1"/>
              <a:t>Országos</a:t>
            </a:r>
            <a:r>
              <a:rPr lang="sk-SK" sz="1100" dirty="0"/>
              <a:t> </a:t>
            </a:r>
            <a:r>
              <a:rPr lang="sk-SK" sz="1100" dirty="0" err="1"/>
              <a:t>Szlovák</a:t>
            </a:r>
            <a:r>
              <a:rPr lang="sk-SK" sz="1100" dirty="0"/>
              <a:t> </a:t>
            </a:r>
            <a:r>
              <a:rPr lang="sk-SK" sz="1100" dirty="0" err="1"/>
              <a:t>Önkormányzat</a:t>
            </a:r>
            <a:r>
              <a:rPr lang="sk-SK" sz="1100" dirty="0"/>
              <a:t> – ELTE BTK </a:t>
            </a:r>
            <a:r>
              <a:rPr lang="sk-SK" sz="1100" dirty="0" err="1"/>
              <a:t>Szláv</a:t>
            </a:r>
            <a:r>
              <a:rPr lang="sk-SK" sz="1100" dirty="0"/>
              <a:t> </a:t>
            </a:r>
            <a:r>
              <a:rPr lang="sk-SK" sz="1100" dirty="0" err="1"/>
              <a:t>Filológiaia</a:t>
            </a:r>
            <a:r>
              <a:rPr lang="sk-SK" sz="1100" dirty="0"/>
              <a:t> </a:t>
            </a:r>
            <a:r>
              <a:rPr lang="sk-SK" sz="1100" dirty="0" err="1"/>
              <a:t>Tanszék</a:t>
            </a:r>
            <a:r>
              <a:rPr lang="sk-SK" sz="1100" dirty="0"/>
              <a:t> – Ústav etnológie SAV – </a:t>
            </a:r>
            <a:r>
              <a:rPr lang="sk-SK" sz="1100" dirty="0" err="1"/>
              <a:t>Magyarországi</a:t>
            </a:r>
            <a:r>
              <a:rPr lang="sk-SK" sz="1100" dirty="0"/>
              <a:t> </a:t>
            </a:r>
            <a:r>
              <a:rPr lang="sk-SK" sz="1100" dirty="0" err="1"/>
              <a:t>Szlovákok</a:t>
            </a:r>
            <a:r>
              <a:rPr lang="sk-SK" sz="1100" dirty="0"/>
              <a:t> </a:t>
            </a:r>
            <a:r>
              <a:rPr lang="sk-SK" sz="1100" dirty="0" err="1"/>
              <a:t>Kutatóintézete</a:t>
            </a:r>
            <a:r>
              <a:rPr lang="sk-SK" sz="1100" dirty="0"/>
              <a:t>. 207 – 215.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/>
              <a:t>ŽILÁKOVÁ, Mária 2013: </a:t>
            </a:r>
            <a:r>
              <a:rPr lang="en-US" sz="1100" dirty="0" err="1"/>
              <a:t>Fenomén</a:t>
            </a:r>
            <a:r>
              <a:rPr lang="en-US" sz="1100" dirty="0"/>
              <a:t> </a:t>
            </a:r>
            <a:r>
              <a:rPr lang="en-US" sz="1100" dirty="0" err="1"/>
              <a:t>na</a:t>
            </a:r>
            <a:r>
              <a:rPr lang="en-US" sz="1100" dirty="0"/>
              <a:t> </a:t>
            </a:r>
            <a:r>
              <a:rPr lang="en-US" sz="1100" dirty="0" err="1"/>
              <a:t>ústupe</a:t>
            </a:r>
            <a:r>
              <a:rPr lang="en-US" sz="1100" dirty="0"/>
              <a:t>: </a:t>
            </a:r>
            <a:r>
              <a:rPr lang="en-US" sz="1100" dirty="0" err="1"/>
              <a:t>diglosia</a:t>
            </a:r>
            <a:r>
              <a:rPr lang="en-US" sz="1100" dirty="0"/>
              <a:t> </a:t>
            </a:r>
            <a:r>
              <a:rPr lang="en-US" sz="1100" dirty="0" err="1"/>
              <a:t>Slovákov</a:t>
            </a:r>
            <a:r>
              <a:rPr lang="en-US" sz="1100" dirty="0"/>
              <a:t> v </a:t>
            </a:r>
            <a:r>
              <a:rPr lang="en-US" sz="1100" dirty="0" err="1"/>
              <a:t>Maďarsku</a:t>
            </a:r>
            <a:r>
              <a:rPr lang="en-US" sz="1100" dirty="0"/>
              <a:t>. IN: </a:t>
            </a:r>
            <a:r>
              <a:rPr lang="en-US" sz="1100" dirty="0" err="1"/>
              <a:t>Slovenský</a:t>
            </a:r>
            <a:r>
              <a:rPr lang="en-US" sz="1100" dirty="0"/>
              <a:t> </a:t>
            </a:r>
            <a:r>
              <a:rPr lang="en-US" sz="1100" dirty="0" err="1"/>
              <a:t>jazyk</a:t>
            </a:r>
            <a:r>
              <a:rPr lang="en-US" sz="1100" dirty="0"/>
              <a:t> a </a:t>
            </a:r>
            <a:r>
              <a:rPr lang="en-US" sz="1100" dirty="0" err="1"/>
              <a:t>kultúra</a:t>
            </a:r>
            <a:r>
              <a:rPr lang="en-US" sz="1100" dirty="0"/>
              <a:t> v </a:t>
            </a:r>
            <a:r>
              <a:rPr lang="en-US" sz="1100" dirty="0" err="1"/>
              <a:t>menšinovom</a:t>
            </a:r>
            <a:r>
              <a:rPr lang="en-US" sz="1100" dirty="0"/>
              <a:t> </a:t>
            </a:r>
            <a:r>
              <a:rPr lang="en-US" sz="1100" dirty="0" err="1"/>
              <a:t>prostredí</a:t>
            </a:r>
            <a:r>
              <a:rPr lang="en-US" sz="1100" dirty="0"/>
              <a:t>. </a:t>
            </a:r>
            <a:r>
              <a:rPr lang="en-US" sz="1100" dirty="0" err="1"/>
              <a:t>Békešská</a:t>
            </a:r>
            <a:r>
              <a:rPr lang="en-US" sz="1100" dirty="0"/>
              <a:t> </a:t>
            </a:r>
            <a:r>
              <a:rPr lang="en-US" sz="1100" dirty="0" err="1"/>
              <a:t>Čaba</a:t>
            </a:r>
            <a:r>
              <a:rPr lang="en-US" sz="1100" dirty="0"/>
              <a:t>: </a:t>
            </a:r>
            <a:r>
              <a:rPr lang="en-US" sz="1100" dirty="0" err="1"/>
              <a:t>Výskumný</a:t>
            </a:r>
            <a:r>
              <a:rPr lang="en-US" sz="1100" dirty="0"/>
              <a:t> </a:t>
            </a:r>
            <a:r>
              <a:rPr lang="en-US" sz="1100" dirty="0" err="1"/>
              <a:t>ústav</a:t>
            </a:r>
            <a:r>
              <a:rPr lang="en-US" sz="1100" dirty="0"/>
              <a:t> </a:t>
            </a:r>
            <a:r>
              <a:rPr lang="en-US" sz="1100" dirty="0" err="1"/>
              <a:t>Celoštátnej</a:t>
            </a:r>
            <a:r>
              <a:rPr lang="en-US" sz="1100" dirty="0"/>
              <a:t> </a:t>
            </a:r>
            <a:r>
              <a:rPr lang="en-US" sz="1100" dirty="0" err="1"/>
              <a:t>slovenskej</a:t>
            </a:r>
            <a:r>
              <a:rPr lang="en-US" sz="1100" dirty="0"/>
              <a:t> </a:t>
            </a:r>
            <a:r>
              <a:rPr lang="en-US" sz="1100" dirty="0" err="1"/>
              <a:t>samosprávy</a:t>
            </a:r>
            <a:r>
              <a:rPr lang="en-US" sz="1100" dirty="0"/>
              <a:t> v </a:t>
            </a:r>
            <a:r>
              <a:rPr lang="en-US" sz="1100" dirty="0" err="1"/>
              <a:t>Maďarsku</a:t>
            </a:r>
            <a:r>
              <a:rPr lang="en-US" sz="1100" dirty="0"/>
              <a:t>. 31 – 39.</a:t>
            </a:r>
            <a:endParaRPr lang="sk-SK" sz="1100" dirty="0"/>
          </a:p>
          <a:p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1161673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83653" y="859708"/>
            <a:ext cx="10958847" cy="524487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knižný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literárny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teda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základe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písaný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Spisovný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jazyk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vznikol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na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základe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potreby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jednotného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komunikačného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prostriedku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období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keď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socioekonomické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podmienky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vyžadovali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bezporuchovú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komunikáciu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v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relevantných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sférach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 smtClean="0">
                <a:latin typeface="+mj-lt"/>
                <a:cs typeface="Times New Roman" panose="02020603050405020304" pitchFamily="18" charset="0"/>
              </a:rPr>
              <a:t>života</a:t>
            </a:r>
            <a:r>
              <a:rPr lang="hu-HU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hu-HU" dirty="0" err="1">
                <a:latin typeface="+mj-lt"/>
                <a:cs typeface="Times New Roman" panose="02020603050405020304" pitchFamily="18" charset="0"/>
              </a:rPr>
              <a:t>spoločnosti</a:t>
            </a:r>
            <a:r>
              <a:rPr lang="hu-HU" dirty="0">
                <a:latin typeface="+mj-lt"/>
                <a:cs typeface="Times New Roman" panose="02020603050405020304" pitchFamily="18" charset="0"/>
              </a:rPr>
              <a:t>. </a:t>
            </a:r>
            <a:endParaRPr lang="hu-HU" dirty="0" smtClean="0"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latin typeface="+mj-lt"/>
              </a:rPr>
              <a:t>Bola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to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sféra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administratívnej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komunikácie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súvisiacej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so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spravovaním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štátu</a:t>
            </a:r>
            <a:r>
              <a:rPr lang="hu-HU" dirty="0">
                <a:latin typeface="+mj-lt"/>
              </a:rPr>
              <a:t>, </a:t>
            </a:r>
            <a:r>
              <a:rPr lang="hu-HU" dirty="0" err="1">
                <a:latin typeface="+mj-lt"/>
              </a:rPr>
              <a:t>sféra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právnej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komunikácie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súvisiacej</a:t>
            </a:r>
            <a:r>
              <a:rPr lang="hu-HU" dirty="0">
                <a:latin typeface="+mj-lt"/>
              </a:rPr>
              <a:t> aj </a:t>
            </a:r>
            <a:r>
              <a:rPr lang="hu-HU" dirty="0" err="1">
                <a:latin typeface="+mj-lt"/>
              </a:rPr>
              <a:t>so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sférou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obchodného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styku</a:t>
            </a:r>
            <a:r>
              <a:rPr lang="hu-HU" dirty="0" smtClean="0">
                <a:latin typeface="+mj-lt"/>
              </a:rPr>
              <a:t>, </a:t>
            </a:r>
            <a:r>
              <a:rPr lang="hu-HU" dirty="0" err="1" smtClean="0">
                <a:latin typeface="+mj-lt"/>
              </a:rPr>
              <a:t>sféra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literárneho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umenia</a:t>
            </a:r>
            <a:r>
              <a:rPr lang="hu-HU" dirty="0">
                <a:latin typeface="+mj-lt"/>
              </a:rPr>
              <a:t> a, </a:t>
            </a:r>
            <a:r>
              <a:rPr lang="hu-HU" dirty="0" err="1">
                <a:latin typeface="+mj-lt"/>
              </a:rPr>
              <a:t>pravdaže</a:t>
            </a:r>
            <a:r>
              <a:rPr lang="hu-HU" dirty="0">
                <a:latin typeface="+mj-lt"/>
              </a:rPr>
              <a:t>, </a:t>
            </a:r>
            <a:r>
              <a:rPr lang="hu-HU" dirty="0" err="1">
                <a:latin typeface="+mj-lt"/>
              </a:rPr>
              <a:t>sféra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žurnalistickej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komunikácie</a:t>
            </a:r>
            <a:r>
              <a:rPr lang="hu-HU" dirty="0">
                <a:latin typeface="+mj-lt"/>
              </a:rPr>
              <a:t>, </a:t>
            </a:r>
            <a:r>
              <a:rPr lang="hu-HU" dirty="0" err="1">
                <a:latin typeface="+mj-lt"/>
              </a:rPr>
              <a:t>keď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sa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objavili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noviny</a:t>
            </a:r>
            <a:r>
              <a:rPr lang="hu-HU" dirty="0">
                <a:latin typeface="+mj-lt"/>
              </a:rPr>
              <a:t>.</a:t>
            </a:r>
            <a:endParaRPr lang="hu-HU" dirty="0"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hu-HU" dirty="0">
              <a:latin typeface="+mj-lt"/>
            </a:endParaRPr>
          </a:p>
          <a:p>
            <a:pPr algn="just">
              <a:lnSpc>
                <a:spcPct val="160000"/>
              </a:lnSpc>
              <a:spcBef>
                <a:spcPts val="0"/>
              </a:spcBef>
            </a:pP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3264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0608" y="437882"/>
            <a:ext cx="10993192" cy="57390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latin typeface="+mj-lt"/>
              </a:rPr>
              <a:t>Boli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to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komunikačné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sféry</a:t>
            </a:r>
            <a:r>
              <a:rPr lang="hu-HU" dirty="0">
                <a:latin typeface="+mj-lt"/>
              </a:rPr>
              <a:t>, v </a:t>
            </a:r>
            <a:r>
              <a:rPr lang="hu-HU" dirty="0" err="1">
                <a:latin typeface="+mj-lt"/>
              </a:rPr>
              <a:t>ktorých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dominoval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písomný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styk</a:t>
            </a:r>
            <a:r>
              <a:rPr lang="hu-HU" dirty="0">
                <a:latin typeface="+mj-lt"/>
              </a:rPr>
              <a:t>, </a:t>
            </a:r>
            <a:r>
              <a:rPr lang="hu-HU" dirty="0" err="1" smtClean="0">
                <a:latin typeface="+mj-lt"/>
              </a:rPr>
              <a:t>takže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prvotná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potreba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spisovného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jazyka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viazala</a:t>
            </a:r>
            <a:r>
              <a:rPr lang="hu-HU" dirty="0">
                <a:latin typeface="+mj-lt"/>
              </a:rPr>
              <a:t> na </a:t>
            </a:r>
            <a:r>
              <a:rPr lang="hu-HU" dirty="0" err="1">
                <a:latin typeface="+mj-lt"/>
              </a:rPr>
              <a:t>grafickú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komunikáciu</a:t>
            </a:r>
            <a:r>
              <a:rPr lang="hu-HU" dirty="0" smtClean="0">
                <a:latin typeface="+mj-lt"/>
              </a:rPr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dirty="0" err="1" smtClean="0">
                <a:latin typeface="+mj-lt"/>
              </a:rPr>
              <a:t>Vo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všeobecnosti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je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známe</a:t>
            </a:r>
            <a:r>
              <a:rPr lang="hu-HU" dirty="0">
                <a:latin typeface="+mj-lt"/>
              </a:rPr>
              <a:t>, </a:t>
            </a:r>
            <a:r>
              <a:rPr lang="hu-HU" dirty="0" err="1">
                <a:latin typeface="+mj-lt"/>
              </a:rPr>
              <a:t>že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sociolingvistika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je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interdisciplinárne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jazykovedné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odvetvie</a:t>
            </a:r>
            <a:r>
              <a:rPr lang="hu-HU" dirty="0" smtClean="0">
                <a:latin typeface="+mj-lt"/>
              </a:rPr>
              <a:t>, </a:t>
            </a:r>
            <a:r>
              <a:rPr lang="hu-HU" dirty="0" err="1" smtClean="0">
                <a:latin typeface="+mj-lt"/>
              </a:rPr>
              <a:t>ktoré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je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zamerané</a:t>
            </a:r>
            <a:r>
              <a:rPr lang="hu-HU" dirty="0">
                <a:latin typeface="+mj-lt"/>
              </a:rPr>
              <a:t> na </a:t>
            </a:r>
            <a:r>
              <a:rPr lang="hu-HU" dirty="0" err="1">
                <a:latin typeface="+mj-lt"/>
              </a:rPr>
              <a:t>vzťah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jazyka</a:t>
            </a:r>
            <a:r>
              <a:rPr lang="hu-HU" dirty="0">
                <a:latin typeface="+mj-lt"/>
              </a:rPr>
              <a:t> a </a:t>
            </a:r>
            <a:r>
              <a:rPr lang="hu-HU" dirty="0" err="1">
                <a:latin typeface="+mj-lt"/>
              </a:rPr>
              <a:t>spoločnosti</a:t>
            </a:r>
            <a:r>
              <a:rPr lang="hu-HU" dirty="0">
                <a:latin typeface="+mj-lt"/>
              </a:rPr>
              <a:t>. </a:t>
            </a:r>
            <a:r>
              <a:rPr lang="hu-HU" dirty="0" err="1">
                <a:latin typeface="+mj-lt"/>
              </a:rPr>
              <a:t>Čo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si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však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máme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predstaviť</a:t>
            </a:r>
            <a:r>
              <a:rPr lang="hu-HU" dirty="0">
                <a:latin typeface="+mj-lt"/>
              </a:rPr>
              <a:t> </a:t>
            </a:r>
            <a:r>
              <a:rPr lang="hu-HU" dirty="0" smtClean="0">
                <a:latin typeface="+mj-lt"/>
              </a:rPr>
              <a:t>v </a:t>
            </a:r>
            <a:r>
              <a:rPr lang="hu-HU" dirty="0" err="1">
                <a:latin typeface="+mj-lt"/>
              </a:rPr>
              <a:t>súvislosti</a:t>
            </a:r>
            <a:r>
              <a:rPr lang="hu-HU" dirty="0">
                <a:latin typeface="+mj-lt"/>
              </a:rPr>
              <a:t> s </a:t>
            </a:r>
            <a:r>
              <a:rPr lang="hu-HU" dirty="0" err="1">
                <a:latin typeface="+mj-lt"/>
              </a:rPr>
              <a:t>týmto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vzťahom</a:t>
            </a:r>
            <a:r>
              <a:rPr lang="hu-HU" dirty="0">
                <a:latin typeface="+mj-lt"/>
              </a:rPr>
              <a:t>? </a:t>
            </a:r>
            <a:r>
              <a:rPr lang="hu-HU" dirty="0" err="1">
                <a:latin typeface="+mj-lt"/>
              </a:rPr>
              <a:t>Vývin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sociolingvistického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skúmania</a:t>
            </a:r>
            <a:r>
              <a:rPr lang="hu-HU" dirty="0">
                <a:latin typeface="+mj-lt"/>
              </a:rPr>
              <a:t> a </a:t>
            </a:r>
            <a:r>
              <a:rPr lang="hu-HU" dirty="0" err="1">
                <a:latin typeface="+mj-lt"/>
              </a:rPr>
              <a:t>súčasné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výskumy</a:t>
            </a:r>
            <a:r>
              <a:rPr lang="hu-HU" dirty="0">
                <a:latin typeface="+mj-lt"/>
              </a:rPr>
              <a:t> </a:t>
            </a:r>
            <a:r>
              <a:rPr lang="hu-HU" dirty="0" err="1" smtClean="0">
                <a:latin typeface="+mj-lt"/>
              </a:rPr>
              <a:t>pod</a:t>
            </a:r>
            <a:r>
              <a:rPr lang="hu-HU" dirty="0" smtClean="0">
                <a:latin typeface="+mj-lt"/>
              </a:rPr>
              <a:t> </a:t>
            </a:r>
            <a:r>
              <a:rPr lang="hu-HU" dirty="0" err="1">
                <a:latin typeface="+mj-lt"/>
              </a:rPr>
              <a:t>nálepkou</a:t>
            </a:r>
            <a:r>
              <a:rPr lang="hu-HU" dirty="0">
                <a:latin typeface="+mj-lt"/>
              </a:rPr>
              <a:t> „</a:t>
            </a:r>
            <a:r>
              <a:rPr lang="hu-HU" dirty="0" err="1">
                <a:latin typeface="+mj-lt"/>
              </a:rPr>
              <a:t>sociolingvistika</a:t>
            </a:r>
            <a:r>
              <a:rPr lang="hu-HU" dirty="0">
                <a:latin typeface="+mj-lt"/>
              </a:rPr>
              <a:t>“ </a:t>
            </a:r>
            <a:r>
              <a:rPr lang="hu-HU" dirty="0" err="1">
                <a:latin typeface="+mj-lt"/>
              </a:rPr>
              <a:t>ukazujú</a:t>
            </a:r>
            <a:r>
              <a:rPr lang="hu-HU" dirty="0">
                <a:latin typeface="+mj-lt"/>
              </a:rPr>
              <a:t>, </a:t>
            </a:r>
            <a:r>
              <a:rPr lang="hu-HU" dirty="0" err="1">
                <a:latin typeface="+mj-lt"/>
              </a:rPr>
              <a:t>že</a:t>
            </a:r>
            <a:r>
              <a:rPr lang="hu-HU" dirty="0">
                <a:latin typeface="+mj-lt"/>
              </a:rPr>
              <a:t> s </a:t>
            </a:r>
            <a:r>
              <a:rPr lang="hu-HU" dirty="0" err="1">
                <a:latin typeface="+mj-lt"/>
              </a:rPr>
              <a:t>týmto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vzťahom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spája</a:t>
            </a:r>
            <a:r>
              <a:rPr lang="hu-HU" dirty="0">
                <a:latin typeface="+mj-lt"/>
              </a:rPr>
              <a:t> </a:t>
            </a:r>
            <a:r>
              <a:rPr lang="hu-HU" dirty="0" err="1">
                <a:latin typeface="+mj-lt"/>
              </a:rPr>
              <a:t>široké</a:t>
            </a:r>
            <a:r>
              <a:rPr lang="hu-HU" dirty="0">
                <a:latin typeface="+mj-lt"/>
              </a:rPr>
              <a:t> </a:t>
            </a:r>
            <a:r>
              <a:rPr lang="hu-HU" dirty="0" smtClean="0">
                <a:latin typeface="+mj-lt"/>
              </a:rPr>
              <a:t>spektrum </a:t>
            </a:r>
            <a:r>
              <a:rPr lang="hu-HU" dirty="0" err="1" smtClean="0">
                <a:latin typeface="+mj-lt"/>
              </a:rPr>
              <a:t>predstáv</a:t>
            </a:r>
            <a:r>
              <a:rPr lang="hu-HU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069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619127"/>
            <a:ext cx="10515600" cy="1325563"/>
          </a:xfrm>
        </p:spPr>
        <p:txBody>
          <a:bodyPr>
            <a:noAutofit/>
          </a:bodyPr>
          <a:lstStyle/>
          <a:p>
            <a:r>
              <a:rPr lang="hu-HU" sz="4000" b="1" dirty="0" err="1">
                <a:effectLst/>
                <a:latin typeface="+mn-lt"/>
              </a:rPr>
              <a:t>Diferenciácia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>
                <a:effectLst/>
                <a:latin typeface="+mn-lt"/>
              </a:rPr>
              <a:t>národného</a:t>
            </a:r>
            <a:r>
              <a:rPr lang="hu-HU" sz="4000" b="1" dirty="0">
                <a:effectLst/>
                <a:latin typeface="+mn-lt"/>
              </a:rPr>
              <a:t> </a:t>
            </a:r>
            <a:r>
              <a:rPr lang="hu-HU" sz="4000" b="1" dirty="0" err="1" smtClean="0">
                <a:effectLst/>
                <a:latin typeface="+mn-lt"/>
              </a:rPr>
              <a:t>jazyka</a:t>
            </a:r>
            <a:endParaRPr lang="hu-HU" sz="4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Vznik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sociolingvistiky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súvisí</a:t>
            </a:r>
            <a:r>
              <a:rPr lang="hu-HU" dirty="0">
                <a:effectLst/>
                <a:latin typeface="+mj-lt"/>
              </a:rPr>
              <a:t> s </a:t>
            </a:r>
            <a:r>
              <a:rPr lang="hu-HU" dirty="0" err="1">
                <a:effectLst/>
                <a:latin typeface="+mj-lt"/>
              </a:rPr>
              <a:t>motiváciou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diferencovať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jazykové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spoločenstvo</a:t>
            </a:r>
            <a:r>
              <a:rPr lang="hu-HU" dirty="0" smtClean="0">
                <a:effectLst/>
                <a:latin typeface="+mj-lt"/>
              </a:rPr>
              <a:t>.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Do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sociolingvistického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výskumu</a:t>
            </a:r>
            <a:r>
              <a:rPr lang="hu-HU" dirty="0">
                <a:effectLst/>
                <a:latin typeface="+mj-lt"/>
              </a:rPr>
              <a:t> na </a:t>
            </a:r>
            <a:r>
              <a:rPr lang="hu-HU" dirty="0" err="1">
                <a:effectLst/>
                <a:latin typeface="+mj-lt"/>
              </a:rPr>
              <a:t>Slovensku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výrazne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zasiahol</a:t>
            </a:r>
            <a:r>
              <a:rPr lang="hu-HU" dirty="0">
                <a:effectLst/>
                <a:latin typeface="+mj-lt"/>
              </a:rPr>
              <a:t> J. </a:t>
            </a:r>
            <a:r>
              <a:rPr lang="hu-HU" dirty="0" err="1">
                <a:effectLst/>
                <a:latin typeface="+mj-lt"/>
              </a:rPr>
              <a:t>Horecký</a:t>
            </a:r>
            <a:r>
              <a:rPr lang="hu-HU" dirty="0">
                <a:effectLst/>
                <a:latin typeface="+mj-lt"/>
              </a:rPr>
              <a:t> (1979), </a:t>
            </a:r>
            <a:r>
              <a:rPr lang="hu-HU" dirty="0" err="1">
                <a:effectLst/>
                <a:latin typeface="+mj-lt"/>
              </a:rPr>
              <a:t>ktorý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podal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rozvrstvenie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národného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jazyka</a:t>
            </a:r>
            <a:r>
              <a:rPr lang="hu-HU" dirty="0">
                <a:effectLst/>
                <a:latin typeface="+mj-lt"/>
              </a:rPr>
              <a:t> v </a:t>
            </a:r>
            <a:r>
              <a:rPr lang="hu-HU" dirty="0" err="1">
                <a:effectLst/>
                <a:latin typeface="+mj-lt"/>
              </a:rPr>
              <a:t>slovenskej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jazykovede</a:t>
            </a:r>
            <a:r>
              <a:rPr lang="hu-HU" dirty="0" smtClean="0">
                <a:effectLst/>
                <a:latin typeface="+mj-lt"/>
              </a:rPr>
              <a:t>.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Zostavil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stratifikačnú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štruktúru</a:t>
            </a:r>
            <a:r>
              <a:rPr lang="hu-HU" dirty="0">
                <a:effectLst/>
                <a:latin typeface="+mj-lt"/>
              </a:rPr>
              <a:t>, v </a:t>
            </a:r>
            <a:r>
              <a:rPr lang="hu-HU" dirty="0" err="1">
                <a:effectLst/>
                <a:latin typeface="+mj-lt"/>
              </a:rPr>
              <a:t>ktorej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vyčlenil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formy</a:t>
            </a:r>
            <a:r>
              <a:rPr lang="hu-HU" dirty="0">
                <a:effectLst/>
                <a:latin typeface="+mj-lt"/>
              </a:rPr>
              <a:t>: </a:t>
            </a:r>
            <a:r>
              <a:rPr lang="hu-HU" dirty="0" err="1">
                <a:effectLst/>
                <a:latin typeface="+mj-lt"/>
              </a:rPr>
              <a:t>spisovnú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štandardnú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subštandardnú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nadnárečovú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nárečovú</a:t>
            </a:r>
            <a:r>
              <a:rPr lang="hu-HU" dirty="0">
                <a:effectLst/>
                <a:latin typeface="+mj-lt"/>
              </a:rPr>
              <a:t> a </a:t>
            </a:r>
            <a:r>
              <a:rPr lang="hu-HU" dirty="0" err="1">
                <a:effectLst/>
                <a:latin typeface="+mj-lt"/>
              </a:rPr>
              <a:t>ako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osobitnú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zložku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umeleckej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literatúry</a:t>
            </a:r>
            <a:r>
              <a:rPr lang="hu-HU" dirty="0" smtClean="0">
                <a:effectLst/>
                <a:latin typeface="+mj-lt"/>
              </a:rPr>
              <a:t>.</a:t>
            </a:r>
          </a:p>
          <a:p>
            <a:pPr marL="177800" indent="-177800">
              <a:lnSpc>
                <a:spcPct val="150000"/>
              </a:lnSpc>
              <a:spcBef>
                <a:spcPts val="0"/>
              </a:spcBef>
            </a:pPr>
            <a:r>
              <a:rPr lang="hu-HU" dirty="0" err="1" smtClean="0">
                <a:effectLst/>
                <a:latin typeface="+mj-lt"/>
              </a:rPr>
              <a:t>Spisovný</a:t>
            </a:r>
            <a:r>
              <a:rPr lang="hu-HU" dirty="0" smtClean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</a:t>
            </a:r>
            <a:r>
              <a:rPr lang="hu-HU" dirty="0">
                <a:effectLst/>
                <a:latin typeface="+mj-lt"/>
              </a:rPr>
              <a:t> je </a:t>
            </a:r>
            <a:r>
              <a:rPr lang="hu-HU" dirty="0" err="1">
                <a:effectLst/>
                <a:latin typeface="+mj-lt"/>
              </a:rPr>
              <a:t>kultivovaná</a:t>
            </a:r>
            <a:r>
              <a:rPr lang="hu-HU" dirty="0">
                <a:effectLst/>
                <a:latin typeface="+mj-lt"/>
              </a:rPr>
              <a:t>, </a:t>
            </a:r>
            <a:r>
              <a:rPr lang="hu-HU" dirty="0" err="1">
                <a:effectLst/>
                <a:latin typeface="+mj-lt"/>
              </a:rPr>
              <a:t>najvýraznejšia</a:t>
            </a:r>
            <a:r>
              <a:rPr lang="hu-HU" dirty="0">
                <a:effectLst/>
                <a:latin typeface="+mj-lt"/>
              </a:rPr>
              <a:t> a </a:t>
            </a:r>
            <a:r>
              <a:rPr lang="hu-HU" dirty="0" err="1">
                <a:effectLst/>
                <a:latin typeface="+mj-lt"/>
              </a:rPr>
              <a:t>zároveň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najdôležitejšia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podoba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národného</a:t>
            </a:r>
            <a:r>
              <a:rPr lang="hu-HU" dirty="0">
                <a:effectLst/>
                <a:latin typeface="+mj-lt"/>
              </a:rPr>
              <a:t> </a:t>
            </a:r>
            <a:r>
              <a:rPr lang="hu-HU" dirty="0" err="1">
                <a:effectLst/>
                <a:latin typeface="+mj-lt"/>
              </a:rPr>
              <a:t>jazyka</a:t>
            </a:r>
            <a:r>
              <a:rPr lang="hu-HU" dirty="0">
                <a:effectLst/>
                <a:latin typeface="+mj-lt"/>
              </a:rPr>
              <a:t>. </a:t>
            </a:r>
            <a:endParaRPr lang="hu-HU" dirty="0" smtClean="0">
              <a:effectLst/>
              <a:latin typeface="+mj-lt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hu-H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24989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779990"/>
            <a:ext cx="10515600" cy="760942"/>
          </a:xfrm>
        </p:spPr>
        <p:txBody>
          <a:bodyPr>
            <a:normAutofit/>
          </a:bodyPr>
          <a:lstStyle/>
          <a:p>
            <a:r>
              <a:rPr lang="hu-HU" sz="4000" b="1" dirty="0" smtClean="0">
                <a:effectLst/>
                <a:latin typeface="+mn-lt"/>
              </a:rPr>
              <a:t>Norma  a </a:t>
            </a:r>
            <a:r>
              <a:rPr lang="hu-HU" sz="4000" b="1" dirty="0" err="1" smtClean="0">
                <a:effectLst/>
                <a:latin typeface="+mn-lt"/>
              </a:rPr>
              <a:t>jazyková</a:t>
            </a:r>
            <a:r>
              <a:rPr lang="hu-HU" sz="4000" b="1" dirty="0" smtClean="0">
                <a:effectLst/>
                <a:latin typeface="+mn-lt"/>
              </a:rPr>
              <a:t> kultúra</a:t>
            </a:r>
            <a:endParaRPr lang="hu-HU" sz="4000" b="1" dirty="0"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158"/>
            <a:ext cx="10515600" cy="4194172"/>
          </a:xfrm>
        </p:spPr>
        <p:txBody>
          <a:bodyPr>
            <a:normAutofit fontScale="77500" lnSpcReduction="20000"/>
          </a:bodyPr>
          <a:lstStyle/>
          <a:p>
            <a:pPr marL="271463" indent="-271463">
              <a:buNone/>
            </a:pPr>
            <a:r>
              <a:rPr lang="hu-HU" sz="3100" dirty="0">
                <a:effectLst/>
              </a:rPr>
              <a:t>1. Kultúra </a:t>
            </a:r>
            <a:r>
              <a:rPr lang="hu-HU" sz="3100" dirty="0" err="1">
                <a:effectLst/>
              </a:rPr>
              <a:t>jazyka</a:t>
            </a:r>
            <a:r>
              <a:rPr lang="hu-HU" sz="3100" dirty="0">
                <a:effectLst/>
              </a:rPr>
              <a:t> je </a:t>
            </a:r>
            <a:r>
              <a:rPr lang="hu-HU" sz="3100" dirty="0" err="1">
                <a:effectLst/>
              </a:rPr>
              <a:t>predpokladom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jazykovej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kultúry</a:t>
            </a:r>
            <a:r>
              <a:rPr lang="hu-HU" sz="3100" dirty="0">
                <a:effectLst/>
              </a:rPr>
              <a:t>. </a:t>
            </a:r>
            <a:r>
              <a:rPr lang="hu-HU" sz="3100" dirty="0" err="1">
                <a:effectLst/>
              </a:rPr>
              <a:t>Jazyková</a:t>
            </a:r>
            <a:r>
              <a:rPr lang="hu-HU" sz="3100" dirty="0">
                <a:effectLst/>
              </a:rPr>
              <a:t> kultúra </a:t>
            </a:r>
            <a:r>
              <a:rPr lang="hu-HU" sz="3100" dirty="0" err="1">
                <a:effectLst/>
              </a:rPr>
              <a:t>súvisí</a:t>
            </a:r>
            <a:r>
              <a:rPr lang="hu-HU" sz="3100" dirty="0">
                <a:effectLst/>
              </a:rPr>
              <a:t> s </a:t>
            </a:r>
            <a:r>
              <a:rPr lang="hu-HU" sz="3100" dirty="0" err="1">
                <a:effectLst/>
              </a:rPr>
              <a:t>kultúrou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jazyka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hlavne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vďaka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jazykovým</a:t>
            </a:r>
            <a:r>
              <a:rPr lang="hu-HU" sz="3100" dirty="0">
                <a:effectLst/>
              </a:rPr>
              <a:t> normám</a:t>
            </a:r>
            <a:r>
              <a:rPr lang="hu-HU" sz="3100" dirty="0" smtClean="0">
                <a:effectLst/>
              </a:rPr>
              <a:t>.</a:t>
            </a:r>
          </a:p>
          <a:p>
            <a:pPr marL="271463" indent="-271463">
              <a:buNone/>
            </a:pPr>
            <a:r>
              <a:rPr lang="hu-HU" sz="3100" dirty="0">
                <a:effectLst/>
              </a:rPr>
              <a:t>2. </a:t>
            </a:r>
            <a:r>
              <a:rPr lang="hu-HU" sz="3100" dirty="0" err="1">
                <a:effectLst/>
              </a:rPr>
              <a:t>Jazykové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vzdelávanie</a:t>
            </a:r>
            <a:r>
              <a:rPr lang="hu-HU" sz="3100" dirty="0">
                <a:effectLst/>
              </a:rPr>
              <a:t> je </a:t>
            </a:r>
            <a:r>
              <a:rPr lang="hu-HU" sz="3100" dirty="0" err="1">
                <a:effectLst/>
              </a:rPr>
              <a:t>ďalším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činiteľom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jazykovej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kultúry</a:t>
            </a:r>
            <a:r>
              <a:rPr lang="hu-HU" sz="3100" dirty="0">
                <a:effectLst/>
              </a:rPr>
              <a:t>. </a:t>
            </a:r>
            <a:r>
              <a:rPr lang="hu-HU" sz="3100" dirty="0" err="1">
                <a:effectLst/>
              </a:rPr>
              <a:t>Základom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jazykovej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výchovy</a:t>
            </a:r>
            <a:r>
              <a:rPr lang="hu-HU" sz="3100" dirty="0">
                <a:effectLst/>
              </a:rPr>
              <a:t> je </a:t>
            </a:r>
            <a:r>
              <a:rPr lang="hu-HU" sz="3100" dirty="0" err="1">
                <a:effectLst/>
              </a:rPr>
              <a:t>popri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výchovnom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pôsobení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rodiny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oblasť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školstva</a:t>
            </a:r>
            <a:r>
              <a:rPr lang="hu-HU" sz="3100" dirty="0">
                <a:effectLst/>
              </a:rPr>
              <a:t>. </a:t>
            </a:r>
            <a:r>
              <a:rPr lang="hu-HU" sz="3100" dirty="0" err="1">
                <a:effectLst/>
              </a:rPr>
              <a:t>Školský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systém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Slovenskej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republiky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pozostáva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zo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základných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škôl</a:t>
            </a:r>
            <a:r>
              <a:rPr lang="hu-HU" sz="3100" dirty="0">
                <a:effectLst/>
              </a:rPr>
              <a:t>, </a:t>
            </a:r>
            <a:r>
              <a:rPr lang="hu-HU" sz="3100" dirty="0" err="1">
                <a:effectLst/>
              </a:rPr>
              <a:t>stredných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škôl</a:t>
            </a:r>
            <a:r>
              <a:rPr lang="hu-HU" sz="3100" dirty="0">
                <a:effectLst/>
              </a:rPr>
              <a:t> a </a:t>
            </a:r>
            <a:r>
              <a:rPr lang="hu-HU" sz="3100" dirty="0" err="1">
                <a:effectLst/>
              </a:rPr>
              <a:t>vysokých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škôl</a:t>
            </a:r>
            <a:r>
              <a:rPr lang="hu-HU" sz="3100" dirty="0">
                <a:effectLst/>
              </a:rPr>
              <a:t> (</a:t>
            </a:r>
            <a:r>
              <a:rPr lang="hu-HU" sz="3100" dirty="0" err="1">
                <a:effectLst/>
              </a:rPr>
              <a:t>univerzít</a:t>
            </a:r>
            <a:r>
              <a:rPr lang="hu-HU" sz="3100" dirty="0">
                <a:effectLst/>
              </a:rPr>
              <a:t>). </a:t>
            </a:r>
            <a:r>
              <a:rPr lang="hu-HU" sz="3100" dirty="0" err="1">
                <a:effectLst/>
              </a:rPr>
              <a:t>Špeciálne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školy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zabezpečujú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vzdelávanie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žiakov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so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špeciálnymi</a:t>
            </a:r>
            <a:r>
              <a:rPr lang="hu-HU" sz="3100" dirty="0">
                <a:effectLst/>
              </a:rPr>
              <a:t> </a:t>
            </a:r>
            <a:r>
              <a:rPr lang="hu-HU" sz="3100" dirty="0" err="1">
                <a:effectLst/>
              </a:rPr>
              <a:t>výchovno-vzdelávacími</a:t>
            </a:r>
            <a:r>
              <a:rPr lang="hu-HU" sz="3100" dirty="0">
                <a:effectLst/>
              </a:rPr>
              <a:t> </a:t>
            </a:r>
            <a:r>
              <a:rPr lang="hu-HU" sz="3100" dirty="0" err="1" smtClean="0">
                <a:effectLst/>
              </a:rPr>
              <a:t>potrebami</a:t>
            </a:r>
            <a:r>
              <a:rPr lang="hu-HU" sz="3100" dirty="0" smtClean="0">
                <a:effectLst/>
              </a:rPr>
              <a:t>.</a:t>
            </a:r>
          </a:p>
          <a:p>
            <a:pPr marL="271463" indent="-271463">
              <a:buNone/>
            </a:pPr>
            <a:r>
              <a:rPr lang="hu-HU" sz="3100" dirty="0"/>
              <a:t>3. </a:t>
            </a:r>
            <a:r>
              <a:rPr lang="hu-HU" sz="3100" dirty="0" err="1"/>
              <a:t>Jazykové</a:t>
            </a:r>
            <a:r>
              <a:rPr lang="hu-HU" sz="3100" dirty="0"/>
              <a:t> </a:t>
            </a:r>
            <a:r>
              <a:rPr lang="hu-HU" sz="3100" dirty="0" err="1"/>
              <a:t>vedomie</a:t>
            </a:r>
            <a:r>
              <a:rPr lang="hu-HU" sz="3100" dirty="0"/>
              <a:t>. B. </a:t>
            </a:r>
            <a:r>
              <a:rPr lang="hu-HU" sz="3100" dirty="0" err="1"/>
              <a:t>Techtmeierová</a:t>
            </a:r>
            <a:r>
              <a:rPr lang="hu-HU" sz="3100" dirty="0"/>
              <a:t> (</a:t>
            </a:r>
            <a:r>
              <a:rPr lang="hu-HU" sz="3100" dirty="0" err="1"/>
              <a:t>Techtmeierová</a:t>
            </a:r>
            <a:r>
              <a:rPr lang="hu-HU" sz="3100" dirty="0"/>
              <a:t> a </a:t>
            </a:r>
            <a:r>
              <a:rPr lang="hu-HU" sz="3100" dirty="0" err="1"/>
              <a:t>kol</a:t>
            </a:r>
            <a:r>
              <a:rPr lang="hu-HU" sz="3100" dirty="0"/>
              <a:t>., 1987, s. 9) </a:t>
            </a:r>
            <a:r>
              <a:rPr lang="hu-HU" sz="3100" dirty="0" err="1"/>
              <a:t>rozumie</a:t>
            </a:r>
            <a:r>
              <a:rPr lang="hu-HU" sz="3100" dirty="0"/>
              <a:t> </a:t>
            </a:r>
            <a:r>
              <a:rPr lang="hu-HU" sz="3100" dirty="0" err="1"/>
              <a:t>jazykovým</a:t>
            </a:r>
            <a:r>
              <a:rPr lang="hu-HU" sz="3100" dirty="0"/>
              <a:t> </a:t>
            </a:r>
            <a:r>
              <a:rPr lang="hu-HU" sz="3100" dirty="0" err="1"/>
              <a:t>vedomím</a:t>
            </a:r>
            <a:r>
              <a:rPr lang="hu-HU" sz="3100" dirty="0"/>
              <a:t> </a:t>
            </a:r>
            <a:r>
              <a:rPr lang="hu-HU" sz="3100" dirty="0" err="1"/>
              <a:t>vyvinutú</a:t>
            </a:r>
            <a:r>
              <a:rPr lang="hu-HU" sz="3100" dirty="0"/>
              <a:t> </a:t>
            </a:r>
            <a:r>
              <a:rPr lang="hu-HU" sz="3100" dirty="0" err="1"/>
              <a:t>schopnosť</a:t>
            </a:r>
            <a:r>
              <a:rPr lang="hu-HU" sz="3100" dirty="0"/>
              <a:t> </a:t>
            </a:r>
            <a:r>
              <a:rPr lang="hu-HU" sz="3100" dirty="0" err="1"/>
              <a:t>uvažovať</a:t>
            </a:r>
            <a:r>
              <a:rPr lang="hu-HU" sz="3100" dirty="0"/>
              <a:t> o </a:t>
            </a:r>
            <a:r>
              <a:rPr lang="hu-HU" sz="3100" dirty="0" err="1"/>
              <a:t>jazyku</a:t>
            </a:r>
            <a:r>
              <a:rPr lang="hu-HU" sz="3100" dirty="0"/>
              <a:t> a </a:t>
            </a:r>
            <a:r>
              <a:rPr lang="hu-HU" sz="3100" dirty="0" err="1"/>
              <a:t>vedome</a:t>
            </a:r>
            <a:r>
              <a:rPr lang="hu-HU" sz="3100" dirty="0"/>
              <a:t> </a:t>
            </a:r>
            <a:r>
              <a:rPr lang="hu-HU" sz="3100" dirty="0" err="1"/>
              <a:t>používať</a:t>
            </a:r>
            <a:r>
              <a:rPr lang="hu-HU" sz="3100" dirty="0"/>
              <a:t> </a:t>
            </a:r>
            <a:r>
              <a:rPr lang="hu-HU" sz="3100" dirty="0" err="1"/>
              <a:t>a</a:t>
            </a:r>
            <a:r>
              <a:rPr lang="hu-HU" sz="3100" dirty="0"/>
              <a:t> </a:t>
            </a:r>
            <a:r>
              <a:rPr lang="hu-HU" sz="3100" dirty="0" err="1"/>
              <a:t>hodnotiť</a:t>
            </a:r>
            <a:r>
              <a:rPr lang="hu-HU" sz="3100" dirty="0"/>
              <a:t> </a:t>
            </a:r>
            <a:r>
              <a:rPr lang="hu-HU" sz="3100" dirty="0" err="1"/>
              <a:t>jazykové</a:t>
            </a:r>
            <a:r>
              <a:rPr lang="hu-HU" sz="3100" dirty="0"/>
              <a:t> </a:t>
            </a:r>
            <a:r>
              <a:rPr lang="hu-HU" sz="3100" dirty="0" err="1"/>
              <a:t>výrazové</a:t>
            </a:r>
            <a:r>
              <a:rPr lang="hu-HU" sz="3100" dirty="0"/>
              <a:t> </a:t>
            </a:r>
            <a:r>
              <a:rPr lang="hu-HU" sz="3100" dirty="0" err="1"/>
              <a:t>prostriedky</a:t>
            </a:r>
            <a:r>
              <a:rPr lang="hu-HU" sz="3100" dirty="0"/>
              <a:t>.</a:t>
            </a:r>
          </a:p>
          <a:p>
            <a:pPr marL="271463" indent="-271463">
              <a:buNone/>
            </a:pPr>
            <a:r>
              <a:rPr lang="hu-HU" sz="3100" dirty="0"/>
              <a:t>4. </a:t>
            </a:r>
            <a:r>
              <a:rPr lang="hu-HU" sz="3100" dirty="0" err="1"/>
              <a:t>Kultúrna</a:t>
            </a:r>
            <a:r>
              <a:rPr lang="hu-HU" sz="3100" dirty="0"/>
              <a:t> </a:t>
            </a:r>
            <a:r>
              <a:rPr lang="hu-HU" sz="3100" dirty="0" err="1"/>
              <a:t>úroveň</a:t>
            </a:r>
            <a:r>
              <a:rPr lang="hu-HU" sz="3100" dirty="0"/>
              <a:t> </a:t>
            </a:r>
            <a:r>
              <a:rPr lang="hu-HU" sz="3100" dirty="0" err="1"/>
              <a:t>spoločnosti</a:t>
            </a:r>
            <a:r>
              <a:rPr lang="hu-HU" sz="3100" dirty="0"/>
              <a:t> </a:t>
            </a:r>
            <a:r>
              <a:rPr lang="hu-HU" sz="3100" dirty="0" err="1"/>
              <a:t>je</a:t>
            </a:r>
            <a:r>
              <a:rPr lang="hu-HU" sz="3100" dirty="0"/>
              <a:t> </a:t>
            </a:r>
            <a:r>
              <a:rPr lang="hu-HU" sz="3100" dirty="0" err="1"/>
              <a:t>nadradený</a:t>
            </a:r>
            <a:r>
              <a:rPr lang="hu-HU" sz="3100" dirty="0"/>
              <a:t> </a:t>
            </a:r>
            <a:r>
              <a:rPr lang="hu-HU" sz="3100" dirty="0" err="1"/>
              <a:t>pojem</a:t>
            </a:r>
            <a:r>
              <a:rPr lang="hu-HU" sz="3100" dirty="0"/>
              <a:t> </a:t>
            </a:r>
            <a:r>
              <a:rPr lang="hu-HU" sz="3100" dirty="0" err="1"/>
              <a:t>jazykového</a:t>
            </a:r>
            <a:r>
              <a:rPr lang="hu-HU" sz="3100" dirty="0"/>
              <a:t> </a:t>
            </a:r>
            <a:r>
              <a:rPr lang="hu-HU" sz="3100" dirty="0" err="1"/>
              <a:t>vedomia</a:t>
            </a:r>
            <a:r>
              <a:rPr lang="hu-HU" sz="3100" dirty="0"/>
              <a:t>. </a:t>
            </a:r>
            <a:r>
              <a:rPr lang="hu-HU" sz="3100" dirty="0" err="1"/>
              <a:t>Ich</a:t>
            </a:r>
            <a:r>
              <a:rPr lang="hu-HU" sz="3100" dirty="0"/>
              <a:t> </a:t>
            </a:r>
            <a:r>
              <a:rPr lang="hu-HU" sz="3100" dirty="0" err="1"/>
              <a:t>vzájomný</a:t>
            </a:r>
            <a:r>
              <a:rPr lang="hu-HU" sz="3100" dirty="0"/>
              <a:t> </a:t>
            </a:r>
            <a:r>
              <a:rPr lang="hu-HU" sz="3100" dirty="0" err="1"/>
              <a:t>vzťah</a:t>
            </a:r>
            <a:r>
              <a:rPr lang="hu-HU" sz="3100" dirty="0"/>
              <a:t> </a:t>
            </a:r>
            <a:r>
              <a:rPr lang="hu-HU" sz="3100" dirty="0" err="1"/>
              <a:t>je</a:t>
            </a:r>
            <a:r>
              <a:rPr lang="hu-HU" sz="3100" dirty="0"/>
              <a:t> </a:t>
            </a:r>
            <a:r>
              <a:rPr lang="hu-HU" sz="3100" dirty="0" err="1"/>
              <a:t>možné</a:t>
            </a:r>
            <a:r>
              <a:rPr lang="hu-HU" sz="3100" dirty="0"/>
              <a:t> </a:t>
            </a:r>
            <a:r>
              <a:rPr lang="hu-HU" sz="3100" dirty="0" err="1"/>
              <a:t>vysvetliť</a:t>
            </a:r>
            <a:r>
              <a:rPr lang="hu-HU" sz="3100" dirty="0"/>
              <a:t> </a:t>
            </a:r>
            <a:r>
              <a:rPr lang="hu-HU" sz="3100" dirty="0" err="1"/>
              <a:t>tak</a:t>
            </a:r>
            <a:r>
              <a:rPr lang="hu-HU" sz="3100" dirty="0"/>
              <a:t>, </a:t>
            </a:r>
            <a:r>
              <a:rPr lang="hu-HU" sz="3100" dirty="0" err="1"/>
              <a:t>že</a:t>
            </a:r>
            <a:r>
              <a:rPr lang="hu-HU" sz="3100" dirty="0"/>
              <a:t> </a:t>
            </a:r>
            <a:r>
              <a:rPr lang="hu-HU" sz="3100" dirty="0" err="1"/>
              <a:t>kultúrna</a:t>
            </a:r>
            <a:r>
              <a:rPr lang="hu-HU" sz="3100" dirty="0"/>
              <a:t> </a:t>
            </a:r>
            <a:r>
              <a:rPr lang="hu-HU" sz="3100" dirty="0" err="1"/>
              <a:t>úroveň</a:t>
            </a:r>
            <a:r>
              <a:rPr lang="hu-HU" sz="3100" dirty="0"/>
              <a:t> </a:t>
            </a:r>
            <a:r>
              <a:rPr lang="hu-HU" sz="3100" dirty="0" err="1"/>
              <a:t>spoločnosti</a:t>
            </a:r>
            <a:r>
              <a:rPr lang="hu-HU" sz="3100" dirty="0"/>
              <a:t> </a:t>
            </a:r>
            <a:r>
              <a:rPr lang="hu-HU" sz="3100" dirty="0" err="1"/>
              <a:t>ovplyvňuje</a:t>
            </a:r>
            <a:r>
              <a:rPr lang="hu-HU" sz="3100" dirty="0"/>
              <a:t> </a:t>
            </a:r>
            <a:r>
              <a:rPr lang="hu-HU" sz="3100" dirty="0" err="1"/>
              <a:t>kvalitu</a:t>
            </a:r>
            <a:r>
              <a:rPr lang="hu-HU" sz="3100" dirty="0"/>
              <a:t> </a:t>
            </a:r>
            <a:r>
              <a:rPr lang="hu-HU" sz="3100" dirty="0" err="1"/>
              <a:t>jazykového</a:t>
            </a:r>
            <a:r>
              <a:rPr lang="hu-HU" sz="3100" dirty="0"/>
              <a:t> </a:t>
            </a:r>
            <a:r>
              <a:rPr lang="hu-HU" sz="3100" dirty="0" err="1"/>
              <a:t>vedomia</a:t>
            </a:r>
            <a:r>
              <a:rPr lang="hu-HU" sz="3100" dirty="0"/>
              <a:t>, </a:t>
            </a:r>
            <a:r>
              <a:rPr lang="hu-HU" sz="3100" dirty="0" err="1"/>
              <a:t>determinuje</a:t>
            </a:r>
            <a:r>
              <a:rPr lang="hu-HU" sz="3100" dirty="0"/>
              <a:t> </a:t>
            </a:r>
            <a:r>
              <a:rPr lang="hu-HU" sz="3100" dirty="0" err="1"/>
              <a:t>úroveň</a:t>
            </a:r>
            <a:r>
              <a:rPr lang="hu-HU" sz="3100" dirty="0"/>
              <a:t> </a:t>
            </a:r>
            <a:r>
              <a:rPr lang="hu-HU" sz="3100" dirty="0" err="1"/>
              <a:t>jazykovej</a:t>
            </a:r>
            <a:r>
              <a:rPr lang="hu-HU" sz="3100" dirty="0"/>
              <a:t> </a:t>
            </a:r>
            <a:r>
              <a:rPr lang="hu-HU" sz="3100" dirty="0" err="1"/>
              <a:t>kultúry</a:t>
            </a:r>
            <a:r>
              <a:rPr lang="hu-HU" sz="3100" dirty="0"/>
              <a:t>. 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366572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609600"/>
            <a:ext cx="8118994" cy="6089246"/>
          </a:xfrm>
        </p:spPr>
      </p:pic>
    </p:spTree>
    <p:extLst>
      <p:ext uri="{BB962C8B-B14F-4D97-AF65-F5344CB8AC3E}">
        <p14:creationId xmlns:p14="http://schemas.microsoft.com/office/powerpoint/2010/main" val="217486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0067" y="357166"/>
            <a:ext cx="8802129" cy="1143000"/>
          </a:xfrm>
        </p:spPr>
        <p:txBody>
          <a:bodyPr>
            <a:normAutofit/>
          </a:bodyPr>
          <a:lstStyle/>
          <a:p>
            <a:pPr lvl="0"/>
            <a:r>
              <a:rPr lang="sk-SK" sz="4000" b="1" dirty="0">
                <a:latin typeface="+mn-lt"/>
                <a:cs typeface="Times New Roman" pitchFamily="18" charset="0"/>
              </a:rPr>
              <a:t>Norma a kodifikácia</a:t>
            </a:r>
            <a:endParaRPr lang="hu-HU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380067" y="1500165"/>
            <a:ext cx="9406466" cy="4663567"/>
          </a:xfrm>
        </p:spPr>
        <p:txBody>
          <a:bodyPr>
            <a:noAutofit/>
          </a:bodyPr>
          <a:lstStyle/>
          <a:p>
            <a:pPr algn="just"/>
            <a:r>
              <a:rPr lang="sk-SK" sz="2400" dirty="0">
                <a:latin typeface="+mj-lt"/>
                <a:cs typeface="Times New Roman" pitchFamily="18" charset="0"/>
              </a:rPr>
              <a:t>Pre používanie jazyka platia isté záväzné </a:t>
            </a:r>
            <a:r>
              <a:rPr lang="sk-SK" sz="2400" dirty="0" smtClean="0">
                <a:latin typeface="+mj-lt"/>
                <a:cs typeface="Times New Roman" pitchFamily="18" charset="0"/>
              </a:rPr>
              <a:t>pravidlá, </a:t>
            </a:r>
            <a:r>
              <a:rPr lang="sk-SK" sz="2400" dirty="0">
                <a:latin typeface="+mj-lt"/>
                <a:cs typeface="Times New Roman" pitchFamily="18" charset="0"/>
              </a:rPr>
              <a:t>ktoré sa nazývajú aj ako normy. Takéto záväzné pravidlá </a:t>
            </a:r>
            <a:r>
              <a:rPr lang="sk-SK" sz="2400" dirty="0" smtClean="0">
                <a:latin typeface="+mj-lt"/>
                <a:cs typeface="Times New Roman" pitchFamily="18" charset="0"/>
              </a:rPr>
              <a:t>sa uplatňujú aj </a:t>
            </a:r>
            <a:r>
              <a:rPr lang="sk-SK" sz="2400" dirty="0">
                <a:latin typeface="+mj-lt"/>
                <a:cs typeface="Times New Roman" pitchFamily="18" charset="0"/>
              </a:rPr>
              <a:t>v nárečiach, </a:t>
            </a:r>
            <a:r>
              <a:rPr lang="sk-SK" sz="2400" dirty="0" smtClean="0">
                <a:latin typeface="+mj-lt"/>
                <a:cs typeface="Times New Roman" pitchFamily="18" charset="0"/>
              </a:rPr>
              <a:t>potrebnejšie </a:t>
            </a:r>
            <a:r>
              <a:rPr lang="sk-SK" sz="2400" dirty="0">
                <a:latin typeface="+mj-lt"/>
                <a:cs typeface="Times New Roman" pitchFamily="18" charset="0"/>
              </a:rPr>
              <a:t>sú však v celonárodných formách národného jazyka. </a:t>
            </a:r>
          </a:p>
          <a:p>
            <a:pPr algn="just"/>
            <a:r>
              <a:rPr lang="sk-SK" sz="2400" dirty="0" smtClean="0">
                <a:latin typeface="+mj-lt"/>
                <a:cs typeface="Times New Roman" pitchFamily="18" charset="0"/>
              </a:rPr>
              <a:t>Najdôslednejšie </a:t>
            </a:r>
            <a:r>
              <a:rPr lang="sk-SK" sz="2400" dirty="0">
                <a:latin typeface="+mj-lt"/>
                <a:cs typeface="Times New Roman" pitchFamily="18" charset="0"/>
              </a:rPr>
              <a:t>sa vyžaduje ich zachovávanie v spisovnej forme národného jazyka. Normy platné v spisovnej slovenčine sú formulované v </a:t>
            </a:r>
            <a:r>
              <a:rPr lang="sk-SK" sz="2400" dirty="0" smtClean="0">
                <a:latin typeface="+mj-lt"/>
                <a:cs typeface="Times New Roman" pitchFamily="18" charset="0"/>
              </a:rPr>
              <a:t>kodifikačných </a:t>
            </a:r>
            <a:r>
              <a:rPr lang="sk-SK" sz="2400" dirty="0">
                <a:latin typeface="+mj-lt"/>
                <a:cs typeface="Times New Roman" pitchFamily="18" charset="0"/>
              </a:rPr>
              <a:t>príručkách (napr. v </a:t>
            </a:r>
            <a:r>
              <a:rPr lang="sk-SK" sz="2400" i="1" dirty="0">
                <a:latin typeface="+mj-lt"/>
                <a:cs typeface="Times New Roman" pitchFamily="18" charset="0"/>
              </a:rPr>
              <a:t>Pravidlách slovenského pravopisu</a:t>
            </a:r>
            <a:r>
              <a:rPr lang="sk-SK" sz="2400" dirty="0">
                <a:latin typeface="+mj-lt"/>
                <a:cs typeface="Times New Roman" pitchFamily="18" charset="0"/>
              </a:rPr>
              <a:t>, v </a:t>
            </a:r>
            <a:r>
              <a:rPr lang="sk-SK" sz="2400" i="1" dirty="0">
                <a:latin typeface="+mj-lt"/>
                <a:cs typeface="Times New Roman" pitchFamily="18" charset="0"/>
              </a:rPr>
              <a:t>Pravidlách slovenskej výslovnosti</a:t>
            </a:r>
            <a:r>
              <a:rPr lang="sk-SK" sz="2400" dirty="0">
                <a:latin typeface="+mj-lt"/>
                <a:cs typeface="Times New Roman" pitchFamily="18" charset="0"/>
              </a:rPr>
              <a:t>). </a:t>
            </a:r>
            <a:endParaRPr lang="hu-HU" sz="2400" dirty="0">
              <a:latin typeface="+mj-lt"/>
              <a:cs typeface="Times New Roman" pitchFamily="18" charset="0"/>
            </a:endParaRPr>
          </a:p>
          <a:p>
            <a:r>
              <a:rPr lang="sk-SK" sz="2400" dirty="0">
                <a:latin typeface="+mj-lt"/>
                <a:cs typeface="Times New Roman" pitchFamily="18" charset="0"/>
              </a:rPr>
              <a:t>Uzákoňovanie jazykových noriem sa nazýva </a:t>
            </a:r>
            <a:r>
              <a:rPr lang="sk-SK" sz="2400" i="1" dirty="0">
                <a:latin typeface="+mj-lt"/>
                <a:cs typeface="Times New Roman" pitchFamily="18" charset="0"/>
              </a:rPr>
              <a:t>kodifikácia</a:t>
            </a:r>
            <a:r>
              <a:rPr lang="sk-SK" sz="2400" dirty="0">
                <a:latin typeface="+mj-lt"/>
                <a:cs typeface="Times New Roman" pitchFamily="18" charset="0"/>
              </a:rPr>
              <a:t>. Jazykovedci skúmajú, zisťujú normy platné v súčasnom jazyku a svoje zistenia zhrňujú v rozličných kodifikačných publikáciách. </a:t>
            </a:r>
          </a:p>
          <a:p>
            <a:r>
              <a:rPr lang="sk-SK" sz="2400" dirty="0" smtClean="0">
                <a:latin typeface="+mj-lt"/>
                <a:cs typeface="Times New Roman" pitchFamily="18" charset="0"/>
              </a:rPr>
              <a:t>Na </a:t>
            </a:r>
            <a:r>
              <a:rPr lang="sk-SK" sz="2400" dirty="0">
                <a:latin typeface="+mj-lt"/>
                <a:cs typeface="Times New Roman" pitchFamily="18" charset="0"/>
              </a:rPr>
              <a:t>vydávanie takýchto publikácií sú oprávnené vedecké inštitúcie, u nás Slovenská akadémia vied, najmä jej Jazykovedný ústav Ľudovíta Štúra.</a:t>
            </a:r>
            <a:endParaRPr lang="hu-HU" sz="2400" dirty="0">
              <a:latin typeface="+mj-lt"/>
              <a:cs typeface="Times New Roman" pitchFamily="18" charset="0"/>
            </a:endParaRPr>
          </a:p>
          <a:p>
            <a:endParaRPr lang="hu-H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7102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5267" y="905933"/>
            <a:ext cx="9106929" cy="5166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4000" b="1" dirty="0" smtClean="0">
                <a:cs typeface="Times New Roman" pitchFamily="18" charset="0"/>
              </a:rPr>
              <a:t>Vývin normy</a:t>
            </a:r>
          </a:p>
          <a:p>
            <a:pPr marL="0" indent="0">
              <a:buNone/>
            </a:pPr>
            <a:endParaRPr lang="sk-SK" sz="2000" b="1" dirty="0">
              <a:cs typeface="Times New Roman" pitchFamily="18" charset="0"/>
            </a:endParaRPr>
          </a:p>
          <a:p>
            <a:r>
              <a:rPr lang="sk-SK" sz="2000" dirty="0">
                <a:latin typeface="+mj-lt"/>
                <a:cs typeface="Times New Roman" pitchFamily="18" charset="0"/>
              </a:rPr>
              <a:t>Bernolákovská kodifikácia v roku 1787 bola prvou kodifikáciou slovenského spisovného jazyka v dejinách spisovnej slovenčiny. Základným kodifikačným dielom bola Slovenská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gramatika. Bernolákovské </a:t>
            </a:r>
            <a:r>
              <a:rPr lang="sk-SK" sz="2000" dirty="0">
                <a:latin typeface="+mj-lt"/>
                <a:cs typeface="Times New Roman" pitchFamily="18" charset="0"/>
              </a:rPr>
              <a:t>obdobie môžeme vymedziť rokmi 1787 − 1846.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r>
              <a:rPr lang="sk-SK" sz="2000" dirty="0">
                <a:latin typeface="+mj-lt"/>
                <a:cs typeface="Times New Roman" pitchFamily="18" charset="0"/>
              </a:rPr>
              <a:t>Spisovná štúrovčina sa po niekoľkých kodifikačných pravopisných reformách a úpravách stala životaschopným a trvalým spisovným jazykom slovenského národa. Základným kodifikačným dielom bola Náuka reči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slovenskej. Štúrovské </a:t>
            </a:r>
            <a:r>
              <a:rPr lang="sk-SK" sz="2000" dirty="0">
                <a:latin typeface="+mj-lt"/>
                <a:cs typeface="Times New Roman" pitchFamily="18" charset="0"/>
              </a:rPr>
              <a:t>obdobie môžeme vymedziť rokmi 1846 − 1852.</a:t>
            </a:r>
            <a:endParaRPr lang="hu-HU" sz="2000" dirty="0">
              <a:latin typeface="+mj-lt"/>
              <a:cs typeface="Times New Roman" pitchFamily="18" charset="0"/>
            </a:endParaRPr>
          </a:p>
          <a:p>
            <a:r>
              <a:rPr lang="sk-SK" sz="2000" dirty="0">
                <a:latin typeface="+mj-lt"/>
                <a:cs typeface="Times New Roman" pitchFamily="18" charset="0"/>
              </a:rPr>
              <a:t>Reformovanú štúrovčinu môžeme považovať za kompromis medzi bernolákovcami a štúrovcami. Základným dielom tejto kodifikovanej úpravy je </a:t>
            </a:r>
            <a:r>
              <a:rPr lang="sk-SK" sz="2000" dirty="0" err="1">
                <a:latin typeface="+mj-lt"/>
                <a:cs typeface="Times New Roman" pitchFamily="18" charset="0"/>
              </a:rPr>
              <a:t>Hattalova</a:t>
            </a:r>
            <a:r>
              <a:rPr lang="sk-SK" sz="2000" dirty="0">
                <a:latin typeface="+mj-lt"/>
                <a:cs typeface="Times New Roman" pitchFamily="18" charset="0"/>
              </a:rPr>
              <a:t> Krátka </a:t>
            </a:r>
            <a:r>
              <a:rPr lang="sk-SK" sz="2000" dirty="0" err="1">
                <a:latin typeface="+mj-lt"/>
                <a:cs typeface="Times New Roman" pitchFamily="18" charset="0"/>
              </a:rPr>
              <a:t>mluvnica</a:t>
            </a:r>
            <a:r>
              <a:rPr lang="sk-SK" sz="2000" dirty="0">
                <a:latin typeface="+mj-lt"/>
                <a:cs typeface="Times New Roman" pitchFamily="18" charset="0"/>
              </a:rPr>
              <a:t> </a:t>
            </a:r>
            <a:r>
              <a:rPr lang="sk-SK" sz="2000" dirty="0" smtClean="0">
                <a:latin typeface="+mj-lt"/>
                <a:cs typeface="Times New Roman" pitchFamily="18" charset="0"/>
              </a:rPr>
              <a:t>slovenská. Toto </a:t>
            </a:r>
            <a:r>
              <a:rPr lang="sk-SK" sz="2000" dirty="0">
                <a:latin typeface="+mj-lt"/>
                <a:cs typeface="Times New Roman" pitchFamily="18" charset="0"/>
              </a:rPr>
              <a:t>obdobie možno vymedziť rokmi 1852 − 1863</a:t>
            </a:r>
            <a:r>
              <a:rPr lang="sk-SK" sz="2000" dirty="0" smtClean="0">
                <a:latin typeface="+mj-lt"/>
                <a:cs typeface="Times New Roman" pitchFamily="18" charset="0"/>
              </a:rPr>
              <a:t>.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258650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1830</Words>
  <Application>Microsoft Office PowerPoint</Application>
  <PresentationFormat>Širokouhlá</PresentationFormat>
  <Paragraphs>178</Paragraphs>
  <Slides>28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Tahoma</vt:lpstr>
      <vt:lpstr>Times New Roman</vt:lpstr>
      <vt:lpstr>Wingdings</vt:lpstr>
      <vt:lpstr>Motív Office</vt:lpstr>
      <vt:lpstr>4.  Kodifikovaná norma a reálne používanie jazyka.  Jazyková kultúra, jazyková ideológia</vt:lpstr>
      <vt:lpstr>Časť A  Vstup do problematiky</vt:lpstr>
      <vt:lpstr>Prezentácia programu PowerPoint</vt:lpstr>
      <vt:lpstr>Prezentácia programu PowerPoint</vt:lpstr>
      <vt:lpstr>Diferenciácia národného jazyka</vt:lpstr>
      <vt:lpstr>Norma  a jazyková kultúra</vt:lpstr>
      <vt:lpstr>Prezentácia programu PowerPoint</vt:lpstr>
      <vt:lpstr>Norma a kodifikácia</vt:lpstr>
      <vt:lpstr>Prezentácia programu PowerPoint</vt:lpstr>
      <vt:lpstr>Vývin teórie spisovného jazyka a jazykovej kultúry</vt:lpstr>
      <vt:lpstr>Okruh javov zahrnutých do extenzie pojmu jazyková kultúra</vt:lpstr>
      <vt:lpstr>Komunikačný prístup k spisovnému jazyku</vt:lpstr>
      <vt:lpstr>Budovanie empirickej bázy teórie</vt:lpstr>
      <vt:lpstr>Reálne vs. ideálne a spisovný jazyk</vt:lpstr>
      <vt:lpstr>Jazykovostratifické faktory</vt:lpstr>
      <vt:lpstr>Sociálnokomunikačná (vertikálna) diferenciácia národného jazyka</vt:lpstr>
      <vt:lpstr>Dynamika stratifikačnej štruktúry slovenčiny</vt:lpstr>
      <vt:lpstr>Sociolekty</vt:lpstr>
      <vt:lpstr>Prezentácia programu PowerPoint</vt:lpstr>
      <vt:lpstr>Časť B  Výskumy</vt:lpstr>
      <vt:lpstr>Jazykové ideológie a ich charakter</vt:lpstr>
      <vt:lpstr>Prezentácia programu PowerPoint</vt:lpstr>
      <vt:lpstr>Prezentácia programu PowerPoint</vt:lpstr>
      <vt:lpstr>Jazykové ideológie a ich druhy</vt:lpstr>
      <vt:lpstr>Prezentácia programu PowerPoint</vt:lpstr>
      <vt:lpstr>Kultúra spisovného jazyka a jazykové ideológie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 Kodifikovaná normy a reálne používanie jazyka.  Jazyková kultúra, jazyková ideológia.</dc:title>
  <dc:creator>user</dc:creator>
  <cp:lastModifiedBy>Vajda Barnabás</cp:lastModifiedBy>
  <cp:revision>40</cp:revision>
  <cp:lastPrinted>2018-11-14T09:41:55Z</cp:lastPrinted>
  <dcterms:created xsi:type="dcterms:W3CDTF">2018-10-20T09:01:55Z</dcterms:created>
  <dcterms:modified xsi:type="dcterms:W3CDTF">2019-12-11T09:56:30Z</dcterms:modified>
</cp:coreProperties>
</file>